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77"/>
  </p:notesMasterIdLst>
  <p:sldIdLst>
    <p:sldId id="256" r:id="rId2"/>
    <p:sldId id="257" r:id="rId3"/>
    <p:sldId id="259" r:id="rId4"/>
    <p:sldId id="260" r:id="rId5"/>
    <p:sldId id="261" r:id="rId6"/>
    <p:sldId id="258" r:id="rId7"/>
    <p:sldId id="262" r:id="rId8"/>
    <p:sldId id="263" r:id="rId9"/>
    <p:sldId id="264" r:id="rId10"/>
    <p:sldId id="265" r:id="rId11"/>
    <p:sldId id="266" r:id="rId12"/>
    <p:sldId id="267" r:id="rId13"/>
    <p:sldId id="288" r:id="rId14"/>
    <p:sldId id="268" r:id="rId15"/>
    <p:sldId id="269" r:id="rId16"/>
    <p:sldId id="271" r:id="rId17"/>
    <p:sldId id="272" r:id="rId18"/>
    <p:sldId id="273" r:id="rId19"/>
    <p:sldId id="270" r:id="rId20"/>
    <p:sldId id="319" r:id="rId21"/>
    <p:sldId id="33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91" r:id="rId39"/>
    <p:sldId id="292" r:id="rId40"/>
    <p:sldId id="293" r:id="rId41"/>
    <p:sldId id="296" r:id="rId42"/>
    <p:sldId id="297" r:id="rId43"/>
    <p:sldId id="298" r:id="rId44"/>
    <p:sldId id="295" r:id="rId45"/>
    <p:sldId id="321" r:id="rId46"/>
    <p:sldId id="322" r:id="rId47"/>
    <p:sldId id="323" r:id="rId48"/>
    <p:sldId id="324" r:id="rId49"/>
    <p:sldId id="325" r:id="rId50"/>
    <p:sldId id="326" r:id="rId51"/>
    <p:sldId id="327" r:id="rId52"/>
    <p:sldId id="328" r:id="rId53"/>
    <p:sldId id="329" r:id="rId54"/>
    <p:sldId id="330" r:id="rId55"/>
    <p:sldId id="331"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20" r:id="rId73"/>
    <p:sldId id="315" r:id="rId74"/>
    <p:sldId id="316" r:id="rId75"/>
    <p:sldId id="317" r:id="rId76"/>
  </p:sldIdLst>
  <p:sldSz cx="11514138" cy="6477000"/>
  <p:notesSz cx="11514138" cy="6477000"/>
  <p:defaultTextStyle>
    <a:lvl1pPr defTabSz="457200">
      <a:defRPr sz="1400">
        <a:latin typeface="+mj-lt"/>
        <a:ea typeface="+mj-ea"/>
        <a:cs typeface="+mj-cs"/>
      </a:defRPr>
    </a:lvl1pPr>
    <a:lvl2pPr indent="457200" defTabSz="457200">
      <a:defRPr sz="1400">
        <a:latin typeface="+mj-lt"/>
        <a:ea typeface="+mj-ea"/>
        <a:cs typeface="+mj-cs"/>
      </a:defRPr>
    </a:lvl2pPr>
    <a:lvl3pPr indent="914400" defTabSz="457200">
      <a:defRPr sz="1400">
        <a:latin typeface="+mj-lt"/>
        <a:ea typeface="+mj-ea"/>
        <a:cs typeface="+mj-cs"/>
      </a:defRPr>
    </a:lvl3pPr>
    <a:lvl4pPr indent="1371600" defTabSz="457200">
      <a:defRPr sz="1400">
        <a:latin typeface="+mj-lt"/>
        <a:ea typeface="+mj-ea"/>
        <a:cs typeface="+mj-cs"/>
      </a:defRPr>
    </a:lvl4pPr>
    <a:lvl5pPr indent="1828800" defTabSz="457200">
      <a:defRPr sz="1400">
        <a:latin typeface="+mj-lt"/>
        <a:ea typeface="+mj-ea"/>
        <a:cs typeface="+mj-cs"/>
      </a:defRPr>
    </a:lvl5pPr>
    <a:lvl6pPr defTabSz="457200">
      <a:defRPr sz="1400">
        <a:latin typeface="+mj-lt"/>
        <a:ea typeface="+mj-ea"/>
        <a:cs typeface="+mj-cs"/>
      </a:defRPr>
    </a:lvl6pPr>
    <a:lvl7pPr defTabSz="457200">
      <a:defRPr sz="1400">
        <a:latin typeface="+mj-lt"/>
        <a:ea typeface="+mj-ea"/>
        <a:cs typeface="+mj-cs"/>
      </a:defRPr>
    </a:lvl7pPr>
    <a:lvl8pPr defTabSz="457200">
      <a:defRPr sz="1400">
        <a:latin typeface="+mj-lt"/>
        <a:ea typeface="+mj-ea"/>
        <a:cs typeface="+mj-cs"/>
      </a:defRPr>
    </a:lvl8pPr>
    <a:lvl9pPr defTabSz="457200">
      <a:defRPr sz="1400">
        <a:latin typeface="+mj-lt"/>
        <a:ea typeface="+mj-ea"/>
        <a:cs typeface="+mj-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539B30-7BC3-D7BD-748D-1B8EB97B3F95}">
  <a:tblStyle styleId="{76848E07-BA12-8E03-A16E-C76401901FB1}" styleName="Medium Style 1 - Accent 3">
    <a:wholeTbl>
      <a:tcTxStyle>
        <a:fontRef idx="minor">
          <a:srgbClr val="000000"/>
        </a:fontRef>
        <a:schemeClr val="dk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fill>
          <a:solidFill>
            <a:schemeClr val="accent3">
              <a:tint val="20000"/>
            </a:schemeClr>
          </a:solidFill>
        </a:fill>
      </a:tcStyle>
    </a:band2V>
    <a:lastCol>
      <a:tcStyle>
        <a:tcBdr/>
      </a:tcStyle>
    </a:lastCol>
    <a:firstCol>
      <a:tcStyle>
        <a:tcBdr/>
      </a:tcStyle>
    </a:firstCol>
    <a:lastRow>
      <a:tcStyle>
        <a:tcBdr>
          <a:top>
            <a:ln w="50800">
              <a:solidFill>
                <a:schemeClr val="accent3"/>
              </a:solidFill>
            </a:ln>
          </a:top>
        </a:tcBdr>
        <a:fill>
          <a:solidFill>
            <a:schemeClr val="lt1"/>
          </a:solidFill>
        </a:fill>
      </a:tcStyle>
    </a:lastRow>
    <a:seCell>
      <a:tcStyle>
        <a:tcBdr/>
      </a:tcStyle>
    </a:seCell>
    <a:swCell>
      <a:tcStyle>
        <a:tcBdr/>
      </a:tcStyle>
    </a:swCell>
    <a:firstRow>
      <a:tcTxStyle b="on">
        <a:fontRef idx="minor">
          <a:srgbClr val="000000"/>
        </a:fontRef>
        <a:schemeClr val="lt1"/>
      </a:tcTxStyle>
      <a:tcStyle>
        <a:tcBdr/>
        <a:fill>
          <a:solidFill>
            <a:schemeClr val="accent3"/>
          </a:solidFill>
        </a:fill>
      </a:tcStyle>
    </a:firstRow>
    <a:neCell>
      <a:tcStyle>
        <a:tcBdr/>
      </a:tcStyle>
    </a:neCell>
    <a:nwCell>
      <a:tcStyle>
        <a:tcBdr/>
      </a:tcStyle>
    </a:nwCell>
  </a:tblStyle>
  <a:tblStyle styleId="{C9539B30-7BC3-D7BD-748D-1B8EB97B3F95}" styleName="Helle Formatvorlage 1 - Akzent 3">
    <a:wholeTbl>
      <a:tcTxStyle>
        <a:fontRef idx="minor">
          <a:srgbClr val="000000"/>
        </a:fontRef>
        <a:schemeClr val="tx1"/>
      </a:tcTxStyle>
      <a:tcStyle>
        <a:tcBdr>
          <a:left>
            <a:ln w="12700">
              <a:noFill/>
            </a:ln>
          </a:left>
          <a:right>
            <a:ln w="12700">
              <a:noFill/>
            </a:ln>
          </a:right>
          <a:top>
            <a:ln w="12700">
              <a:solidFill>
                <a:schemeClr val="accent3"/>
              </a:solidFill>
            </a:ln>
          </a:top>
          <a:bottom>
            <a:ln w="12700">
              <a:solidFill>
                <a:schemeClr val="accent3"/>
              </a:solidFill>
            </a:ln>
          </a:bottom>
          <a:insideH>
            <a:ln w="12700">
              <a:noFill/>
            </a:ln>
          </a:insideH>
          <a:insideV>
            <a:ln w="12700">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12700">
              <a:solidFill>
                <a:schemeClr val="accent3"/>
              </a:solidFill>
            </a:ln>
          </a:top>
        </a:tcBdr>
        <a:fill>
          <a:noFill/>
        </a:fill>
      </a:tcStyle>
    </a:lastRow>
    <a:seCell>
      <a:tcStyle>
        <a:tcBdr/>
      </a:tcStyle>
    </a:seCell>
    <a:swCell>
      <a:tcStyle>
        <a:tcBdr/>
      </a:tcStyle>
    </a:swCell>
    <a:firstRow>
      <a:tcStyle>
        <a:tcBdr>
          <a:bottom>
            <a:ln w="12700">
              <a:solidFill>
                <a:schemeClr val="accent3"/>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38" autoAdjust="0"/>
    <p:restoredTop sz="94694"/>
  </p:normalViewPr>
  <p:slideViewPr>
    <p:cSldViewPr>
      <p:cViewPr varScale="1">
        <p:scale>
          <a:sx n="84" d="100"/>
          <a:sy n="84" d="100"/>
        </p:scale>
        <p:origin x="374" y="1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Kopfzeilenplatzhalter 1"/>
          <p:cNvSpPr>
            <a:spLocks noGrp="1"/>
          </p:cNvSpPr>
          <p:nvPr>
            <p:ph type="hdr" sz="quarter"/>
          </p:nvPr>
        </p:nvSpPr>
        <p:spPr bwMode="auto">
          <a:xfrm>
            <a:off x="0" y="0"/>
            <a:ext cx="2806700" cy="577849"/>
          </a:xfrm>
          <a:prstGeom prst="rect">
            <a:avLst/>
          </a:prstGeom>
        </p:spPr>
        <p:txBody>
          <a:bodyPr vert="horz" lIns="91440" tIns="45720" rIns="91440" bIns="45720" rtlCol="0"/>
          <a:lstStyle>
            <a:lvl1pPr algn="l">
              <a:defRPr sz="1200"/>
            </a:lvl1pPr>
          </a:lstStyle>
          <a:p>
            <a:pPr>
              <a:defRPr/>
            </a:pPr>
            <a:endParaRPr lang="de-DE"/>
          </a:p>
        </p:txBody>
      </p:sp>
      <p:sp>
        <p:nvSpPr>
          <p:cNvPr id="3" name="Datumsplatzhalter 2"/>
          <p:cNvSpPr>
            <a:spLocks noGrp="1"/>
          </p:cNvSpPr>
          <p:nvPr>
            <p:ph type="dt" idx="1"/>
          </p:nvPr>
        </p:nvSpPr>
        <p:spPr bwMode="auto">
          <a:xfrm>
            <a:off x="3668713" y="0"/>
            <a:ext cx="2806700" cy="577849"/>
          </a:xfrm>
          <a:prstGeom prst="rect">
            <a:avLst/>
          </a:prstGeom>
        </p:spPr>
        <p:txBody>
          <a:bodyPr vert="horz" lIns="91440" tIns="45720" rIns="91440" bIns="45720" rtlCol="0"/>
          <a:lstStyle>
            <a:lvl1pPr algn="r">
              <a:defRPr sz="1200"/>
            </a:lvl1pPr>
          </a:lstStyle>
          <a:p>
            <a:pPr>
              <a:defRPr/>
            </a:pPr>
            <a:fld id="{E99828C4-3306-4798-8C75-5128FAB2F41E}" type="datetimeFigureOut">
              <a:rPr lang="de-DE"/>
              <a:t>10.05.2022</a:t>
            </a:fld>
            <a:endParaRPr lang="de-DE"/>
          </a:p>
        </p:txBody>
      </p:sp>
      <p:sp>
        <p:nvSpPr>
          <p:cNvPr id="4" name="Folienbildplatzhalter 3"/>
          <p:cNvSpPr>
            <a:spLocks noGrp="1" noRot="1" noChangeAspect="1"/>
          </p:cNvSpPr>
          <p:nvPr>
            <p:ph type="sldImg" idx="2"/>
          </p:nvPr>
        </p:nvSpPr>
        <p:spPr bwMode="auto">
          <a:xfrm>
            <a:off x="-214313" y="1439863"/>
            <a:ext cx="6905625" cy="38862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5" name="Notizenplatzhalter 4"/>
          <p:cNvSpPr>
            <a:spLocks noGrp="1"/>
          </p:cNvSpPr>
          <p:nvPr>
            <p:ph type="body" sz="quarter" idx="3"/>
          </p:nvPr>
        </p:nvSpPr>
        <p:spPr bwMode="auto">
          <a:xfrm>
            <a:off x="647700" y="5541963"/>
            <a:ext cx="5181600" cy="4532312"/>
          </a:xfrm>
          <a:prstGeom prst="rect">
            <a:avLst/>
          </a:prstGeom>
        </p:spPr>
        <p:txBody>
          <a:bodyPr vert="horz" lIns="91440" tIns="45720" rIns="91440" bIns="45720" rtlCol="0"/>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Fußzeilenplatzhalter 5"/>
          <p:cNvSpPr>
            <a:spLocks noGrp="1"/>
          </p:cNvSpPr>
          <p:nvPr>
            <p:ph type="ftr" sz="quarter" idx="4"/>
          </p:nvPr>
        </p:nvSpPr>
        <p:spPr bwMode="auto">
          <a:xfrm>
            <a:off x="0" y="10936288"/>
            <a:ext cx="2806700" cy="577849"/>
          </a:xfrm>
          <a:prstGeom prst="rect">
            <a:avLst/>
          </a:prstGeom>
        </p:spPr>
        <p:txBody>
          <a:bodyPr vert="horz" lIns="91440" tIns="45720" rIns="91440" bIns="45720" rtlCol="0" anchor="b"/>
          <a:lstStyle>
            <a:lvl1pPr algn="l">
              <a:defRPr sz="1200"/>
            </a:lvl1pPr>
          </a:lstStyle>
          <a:p>
            <a:pPr>
              <a:defRPr/>
            </a:pPr>
            <a:endParaRPr lang="de-DE"/>
          </a:p>
        </p:txBody>
      </p:sp>
      <p:sp>
        <p:nvSpPr>
          <p:cNvPr id="7" name="Foliennummernplatzhalter 6"/>
          <p:cNvSpPr>
            <a:spLocks noGrp="1"/>
          </p:cNvSpPr>
          <p:nvPr>
            <p:ph type="sldNum" sz="quarter" idx="5"/>
          </p:nvPr>
        </p:nvSpPr>
        <p:spPr bwMode="auto">
          <a:xfrm>
            <a:off x="3668713" y="10936288"/>
            <a:ext cx="2806700" cy="577849"/>
          </a:xfrm>
          <a:prstGeom prst="rect">
            <a:avLst/>
          </a:prstGeom>
        </p:spPr>
        <p:txBody>
          <a:bodyPr vert="horz" lIns="91440" tIns="45720" rIns="91440" bIns="45720" rtlCol="0" anchor="b"/>
          <a:lstStyle>
            <a:lvl1pPr algn="r">
              <a:defRPr sz="1200"/>
            </a:lvl1pPr>
          </a:lstStyle>
          <a:p>
            <a:pPr>
              <a:defRPr/>
            </a:pPr>
            <a:fld id="{5AE52E45-8F86-493B-B2B7-AFFF2C6474DC}"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214313" y="1439863"/>
            <a:ext cx="6905626" cy="3886200"/>
          </a:xfrm>
        </p:spPr>
      </p:sp>
      <p:sp>
        <p:nvSpPr>
          <p:cNvPr id="3" name="Notizenplatzhalter 2"/>
          <p:cNvSpPr>
            <a:spLocks noGrp="1"/>
          </p:cNvSpPr>
          <p:nvPr>
            <p:ph type="body" idx="1"/>
          </p:nvPr>
        </p:nvSpPr>
        <p:spPr bwMode="auto"/>
        <p:txBody>
          <a:bodyPr/>
          <a:lstStyle/>
          <a:p>
            <a:pPr>
              <a:defRPr/>
            </a:pPr>
            <a:r>
              <a:rPr lang="de-DE"/>
              <a:t>I like to drink coffee in the morning.</a:t>
            </a:r>
            <a:endParaRPr/>
          </a:p>
          <a:p>
            <a:pPr marL="0" marR="0" lvl="0" indent="0" algn="l" defTabSz="914400">
              <a:lnSpc>
                <a:spcPct val="100000"/>
              </a:lnSpc>
              <a:spcBef>
                <a:spcPts val="0"/>
              </a:spcBef>
              <a:spcAft>
                <a:spcPts val="0"/>
              </a:spcAft>
              <a:buClrTx/>
              <a:buSzTx/>
              <a:buFontTx/>
              <a:buNone/>
              <a:defRPr/>
            </a:pPr>
            <a:r>
              <a:rPr lang="de-DE"/>
              <a:t>I am doing my PhD in a subject of nature science.</a:t>
            </a:r>
            <a:endParaRPr/>
          </a:p>
          <a:p>
            <a:pPr>
              <a:defRPr/>
            </a:pPr>
            <a:r>
              <a:rPr lang="de-DE"/>
              <a:t>I have a pet.</a:t>
            </a:r>
            <a:endParaRPr/>
          </a:p>
          <a:p>
            <a:pPr marL="0" marR="0" lvl="0" indent="0" algn="l" defTabSz="914400">
              <a:lnSpc>
                <a:spcPct val="100000"/>
              </a:lnSpc>
              <a:spcBef>
                <a:spcPts val="0"/>
              </a:spcBef>
              <a:spcAft>
                <a:spcPts val="0"/>
              </a:spcAft>
              <a:buClrTx/>
              <a:buSzTx/>
              <a:buFontTx/>
              <a:buNone/>
              <a:defRPr/>
            </a:pPr>
            <a:r>
              <a:rPr lang="de-DE"/>
              <a:t>I live in Kiel.</a:t>
            </a:r>
            <a:endParaRPr/>
          </a:p>
          <a:p>
            <a:pPr marL="0" marR="0" lvl="0" indent="0" algn="l" defTabSz="914400">
              <a:lnSpc>
                <a:spcPct val="100000"/>
              </a:lnSpc>
              <a:spcBef>
                <a:spcPts val="0"/>
              </a:spcBef>
              <a:spcAft>
                <a:spcPts val="0"/>
              </a:spcAft>
              <a:buClrTx/>
              <a:buSzTx/>
              <a:buFontTx/>
              <a:buNone/>
              <a:defRPr/>
            </a:pPr>
            <a:r>
              <a:rPr lang="de-DE"/>
              <a:t>I am doing my PhD in a subject of the humanities.</a:t>
            </a:r>
            <a:endParaRPr/>
          </a:p>
          <a:p>
            <a:pPr marL="0" marR="0" lvl="0" indent="0" algn="l" defTabSz="914400">
              <a:lnSpc>
                <a:spcPct val="100000"/>
              </a:lnSpc>
              <a:spcBef>
                <a:spcPts val="0"/>
              </a:spcBef>
              <a:spcAft>
                <a:spcPts val="0"/>
              </a:spcAft>
              <a:buClrTx/>
              <a:buSzTx/>
              <a:buFontTx/>
              <a:buNone/>
              <a:defRPr/>
            </a:pPr>
            <a:r>
              <a:rPr lang="en-US"/>
              <a:t>I have been annoyed by loss data before.</a:t>
            </a:r>
            <a:endParaRPr lang="de-DE"/>
          </a:p>
          <a:p>
            <a:pPr>
              <a:defRPr/>
            </a:pPr>
            <a:r>
              <a:rPr lang="de-DE"/>
              <a:t>If I have to decide to go to a concert or to the cinema, I decide to go to the concert.</a:t>
            </a:r>
            <a:endParaRPr/>
          </a:p>
          <a:p>
            <a:pPr marL="0" marR="0" lvl="0" indent="0" algn="l" defTabSz="914400">
              <a:lnSpc>
                <a:spcPct val="100000"/>
              </a:lnSpc>
              <a:spcBef>
                <a:spcPts val="0"/>
              </a:spcBef>
              <a:spcAft>
                <a:spcPts val="0"/>
              </a:spcAft>
              <a:buClrTx/>
              <a:buSzTx/>
              <a:buFontTx/>
              <a:buNone/>
              <a:defRPr/>
            </a:pPr>
            <a:r>
              <a:rPr lang="de-DE"/>
              <a:t>I am doing my PhD in a subject of engeneering.</a:t>
            </a:r>
            <a:endParaRPr/>
          </a:p>
          <a:p>
            <a:pPr marL="0" marR="0" lvl="0" indent="0" algn="l" defTabSz="914400">
              <a:lnSpc>
                <a:spcPct val="100000"/>
              </a:lnSpc>
              <a:spcBef>
                <a:spcPts val="0"/>
              </a:spcBef>
              <a:spcAft>
                <a:spcPts val="0"/>
              </a:spcAft>
              <a:buClrTx/>
              <a:buSzTx/>
              <a:buFontTx/>
              <a:buNone/>
              <a:defRPr/>
            </a:pPr>
            <a:r>
              <a:rPr lang="de-DE"/>
              <a:t>I am a sporty person.</a:t>
            </a:r>
            <a:endParaRPr/>
          </a:p>
          <a:p>
            <a:pPr marL="0" marR="0" lvl="0" indent="0" algn="l" defTabSz="914400">
              <a:lnSpc>
                <a:spcPct val="100000"/>
              </a:lnSpc>
              <a:spcBef>
                <a:spcPts val="0"/>
              </a:spcBef>
              <a:spcAft>
                <a:spcPts val="0"/>
              </a:spcAft>
              <a:buClrTx/>
              <a:buSzTx/>
              <a:buFontTx/>
              <a:buNone/>
              <a:defRPr/>
            </a:pPr>
            <a:r>
              <a:rPr lang="de-DE"/>
              <a:t>I have heard about the FAIR principles for data sharing before.</a:t>
            </a:r>
            <a:endParaRPr/>
          </a:p>
          <a:p>
            <a:pPr marL="0" marR="0" lvl="0" indent="0" algn="l" defTabSz="914400">
              <a:lnSpc>
                <a:spcPct val="100000"/>
              </a:lnSpc>
              <a:spcBef>
                <a:spcPts val="0"/>
              </a:spcBef>
              <a:spcAft>
                <a:spcPts val="0"/>
              </a:spcAft>
              <a:buClrTx/>
              <a:buSzTx/>
              <a:buFontTx/>
              <a:buNone/>
              <a:defRPr/>
            </a:pPr>
            <a:r>
              <a:rPr lang="en-US"/>
              <a:t>I have been sent to this workshop and I don't feel like it at all.</a:t>
            </a:r>
            <a:endParaRPr lang="de-DE"/>
          </a:p>
          <a:p>
            <a:pPr>
              <a:defRPr/>
            </a:pPr>
            <a:endParaRPr lang="de-DE"/>
          </a:p>
        </p:txBody>
      </p:sp>
      <p:sp>
        <p:nvSpPr>
          <p:cNvPr id="4" name="Foliennummernplatzhalter 3"/>
          <p:cNvSpPr>
            <a:spLocks noGrp="1"/>
          </p:cNvSpPr>
          <p:nvPr>
            <p:ph type="sldNum" sz="quarter" idx="10"/>
          </p:nvPr>
        </p:nvSpPr>
        <p:spPr bwMode="auto"/>
        <p:txBody>
          <a:bodyPr/>
          <a:lstStyle/>
          <a:p>
            <a:pPr>
              <a:defRPr/>
            </a:pPr>
            <a:fld id="{5AE52E45-8F86-493B-B2B7-AFFF2C6474DC}" type="slidenum">
              <a:rPr lang="de-DE"/>
              <a:t>4</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214313" y="1439863"/>
            <a:ext cx="6905626" cy="3886200"/>
          </a:xfrm>
        </p:spPr>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a:t>Do you have naming conventions in your working group?</a:t>
            </a:r>
            <a:endParaRPr/>
          </a:p>
          <a:p>
            <a:pPr>
              <a:defRPr/>
            </a:pPr>
            <a:endParaRPr lang="de-DE"/>
          </a:p>
        </p:txBody>
      </p:sp>
      <p:sp>
        <p:nvSpPr>
          <p:cNvPr id="4" name="Foliennummernplatzhalter 3"/>
          <p:cNvSpPr>
            <a:spLocks noGrp="1"/>
          </p:cNvSpPr>
          <p:nvPr>
            <p:ph type="sldNum" sz="quarter" idx="10"/>
          </p:nvPr>
        </p:nvSpPr>
        <p:spPr bwMode="auto"/>
        <p:txBody>
          <a:bodyPr/>
          <a:lstStyle/>
          <a:p>
            <a:pPr>
              <a:defRPr/>
            </a:pPr>
            <a:fld id="{5AE52E45-8F86-493B-B2B7-AFFF2C6474DC}" type="slidenum">
              <a:rPr lang="de-DE"/>
              <a:t>15</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214313" y="1439863"/>
            <a:ext cx="6905626" cy="3886200"/>
          </a:xfrm>
        </p:spPr>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a:t>Do you have naming conventions in your working group?</a:t>
            </a:r>
            <a:endParaRPr/>
          </a:p>
          <a:p>
            <a:pPr>
              <a:defRPr/>
            </a:pPr>
            <a:endParaRPr lang="de-DE"/>
          </a:p>
        </p:txBody>
      </p:sp>
      <p:sp>
        <p:nvSpPr>
          <p:cNvPr id="4" name="Foliennummernplatzhalter 3"/>
          <p:cNvSpPr>
            <a:spLocks noGrp="1"/>
          </p:cNvSpPr>
          <p:nvPr>
            <p:ph type="sldNum" sz="quarter" idx="10"/>
          </p:nvPr>
        </p:nvSpPr>
        <p:spPr bwMode="auto"/>
        <p:txBody>
          <a:bodyPr/>
          <a:lstStyle/>
          <a:p>
            <a:pPr>
              <a:defRPr/>
            </a:pPr>
            <a:fld id="{5AE52E45-8F86-493B-B2B7-AFFF2C6474DC}" type="slidenum">
              <a:rPr lang="de-DE"/>
              <a:t>16</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214313" y="1439863"/>
            <a:ext cx="6905626" cy="3886200"/>
          </a:xfrm>
        </p:spPr>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a:t>Do you have naming conventions in your working group?</a:t>
            </a:r>
            <a:endParaRPr/>
          </a:p>
          <a:p>
            <a:pPr>
              <a:defRPr/>
            </a:pPr>
            <a:endParaRPr lang="de-DE"/>
          </a:p>
        </p:txBody>
      </p:sp>
      <p:sp>
        <p:nvSpPr>
          <p:cNvPr id="4" name="Foliennummernplatzhalter 3"/>
          <p:cNvSpPr>
            <a:spLocks noGrp="1"/>
          </p:cNvSpPr>
          <p:nvPr>
            <p:ph type="sldNum" sz="quarter" idx="10"/>
          </p:nvPr>
        </p:nvSpPr>
        <p:spPr bwMode="auto"/>
        <p:txBody>
          <a:bodyPr/>
          <a:lstStyle/>
          <a:p>
            <a:pPr>
              <a:defRPr/>
            </a:pPr>
            <a:fld id="{5AE52E45-8F86-493B-B2B7-AFFF2C6474DC}" type="slidenum">
              <a:rPr lang="de-DE"/>
              <a:t>17</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a:xfrm>
            <a:off x="-214313" y="1439863"/>
            <a:ext cx="6905626" cy="3886200"/>
          </a:xfrm>
        </p:spPr>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a:t>Do you have naming conventions in your working group?</a:t>
            </a:r>
            <a:endParaRPr/>
          </a:p>
          <a:p>
            <a:pPr>
              <a:defRPr/>
            </a:pPr>
            <a:endParaRPr lang="de-DE"/>
          </a:p>
        </p:txBody>
      </p:sp>
      <p:sp>
        <p:nvSpPr>
          <p:cNvPr id="4" name="Foliennummernplatzhalter 3"/>
          <p:cNvSpPr>
            <a:spLocks noGrp="1"/>
          </p:cNvSpPr>
          <p:nvPr>
            <p:ph type="sldNum" sz="quarter" idx="10"/>
          </p:nvPr>
        </p:nvSpPr>
        <p:spPr bwMode="auto"/>
        <p:txBody>
          <a:bodyPr/>
          <a:lstStyle/>
          <a:p>
            <a:pPr>
              <a:defRPr/>
            </a:pPr>
            <a:fld id="{5AE52E45-8F86-493B-B2B7-AFFF2C6474DC}" type="slidenum">
              <a:rPr lang="de-DE"/>
              <a:t>18</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userDrawn="1">
  <p:cSld name="Titel">
    <p:spTree>
      <p:nvGrpSpPr>
        <p:cNvPr id="1" name=""/>
        <p:cNvGrpSpPr/>
        <p:nvPr/>
      </p:nvGrpSpPr>
      <p:grpSpPr bwMode="auto">
        <a:xfrm>
          <a:off x="0" y="0"/>
          <a:ext cx="0" cy="0"/>
          <a:chOff x="0" y="0"/>
          <a:chExt cx="0" cy="0"/>
        </a:xfrm>
      </p:grpSpPr>
      <p:sp>
        <p:nvSpPr>
          <p:cNvPr id="4" name="Shape 34"/>
          <p:cNvSpPr>
            <a:spLocks noGrp="1"/>
          </p:cNvSpPr>
          <p:nvPr>
            <p:ph type="body" idx="1"/>
          </p:nvPr>
        </p:nvSpPr>
        <p:spPr bwMode="auto">
          <a:xfrm>
            <a:off x="1727120" y="2947023"/>
            <a:ext cx="8059897" cy="2806700"/>
          </a:xfrm>
          <a:prstGeom prst="rect">
            <a:avLst/>
          </a:prstGeom>
        </p:spPr>
        <p:txBody>
          <a:bodyPr lIns="45719" tIns="45719" rIns="45719" bIns="45719"/>
          <a:lstStyle>
            <a:lvl1pPr marL="0" indent="0" algn="ctr" defTabSz="863599">
              <a:spcBef>
                <a:spcPts val="700"/>
              </a:spcBef>
              <a:buSzTx/>
              <a:buNone/>
              <a:defRPr sz="2000"/>
            </a:lvl1pPr>
            <a:lvl2pPr marL="0" indent="431799" algn="ctr" defTabSz="863599">
              <a:spcBef>
                <a:spcPts val="700"/>
              </a:spcBef>
              <a:buSzTx/>
              <a:buNone/>
              <a:defRPr sz="2000"/>
            </a:lvl2pPr>
            <a:lvl3pPr marL="0" indent="863599" algn="ctr" defTabSz="863599">
              <a:spcBef>
                <a:spcPts val="700"/>
              </a:spcBef>
              <a:buSzTx/>
              <a:buNone/>
              <a:defRPr sz="2000"/>
            </a:lvl3pPr>
            <a:lvl4pPr marL="0" indent="1295400" algn="ctr" defTabSz="863599">
              <a:spcBef>
                <a:spcPts val="700"/>
              </a:spcBef>
              <a:buSzTx/>
              <a:buNone/>
              <a:defRPr sz="2000"/>
            </a:lvl4pPr>
            <a:lvl5pPr marL="0" indent="1728787" algn="ctr" defTabSz="863599">
              <a:spcBef>
                <a:spcPts val="700"/>
              </a:spcBef>
              <a:buSzTx/>
              <a:buNone/>
              <a:defRPr sz="2000"/>
            </a:lvl5pPr>
          </a:lstStyle>
          <a:p>
            <a:pPr lvl="0">
              <a:defRPr sz="1800"/>
            </a:pPr>
            <a:r>
              <a:rPr lang="en-US" sz="2400"/>
              <a:t>Edit Master text styles</a:t>
            </a:r>
            <a:endParaRPr/>
          </a:p>
          <a:p>
            <a:pPr lvl="1">
              <a:defRPr sz="1800"/>
            </a:pPr>
            <a:r>
              <a:rPr lang="en-US" sz="2400"/>
              <a:t>Second level</a:t>
            </a:r>
            <a:endParaRPr/>
          </a:p>
          <a:p>
            <a:pPr lvl="2">
              <a:defRPr sz="1800"/>
            </a:pPr>
            <a:r>
              <a:rPr lang="en-US" sz="2400"/>
              <a:t>Third level</a:t>
            </a:r>
            <a:endParaRPr/>
          </a:p>
          <a:p>
            <a:pPr lvl="3">
              <a:defRPr sz="1800"/>
            </a:pPr>
            <a:r>
              <a:rPr lang="en-US" sz="2400"/>
              <a:t>Fourth level</a:t>
            </a:r>
            <a:endParaRPr/>
          </a:p>
          <a:p>
            <a:pPr lvl="4">
              <a:defRPr sz="1800"/>
            </a:pPr>
            <a:r>
              <a:rPr lang="en-US" sz="2400"/>
              <a:t>Fifth level</a:t>
            </a:r>
            <a:endParaRPr lang="de-DE" sz="2400"/>
          </a:p>
        </p:txBody>
      </p:sp>
      <p:grpSp>
        <p:nvGrpSpPr>
          <p:cNvPr id="5" name="Group 32"/>
          <p:cNvGrpSpPr/>
          <p:nvPr userDrawn="1"/>
        </p:nvGrpSpPr>
        <p:grpSpPr bwMode="auto">
          <a:xfrm>
            <a:off x="11100914" y="2663825"/>
            <a:ext cx="431801" cy="3203575"/>
            <a:chOff x="0" y="0"/>
            <a:chExt cx="431799" cy="3203575"/>
          </a:xfrm>
        </p:grpSpPr>
        <p:sp>
          <p:nvSpPr>
            <p:cNvPr id="6" name="Shape 24"/>
            <p:cNvSpPr/>
            <p:nvPr/>
          </p:nvSpPr>
          <p:spPr bwMode="auto">
            <a:xfrm>
              <a:off x="0" y="0"/>
              <a:ext cx="431799" cy="179388"/>
            </a:xfrm>
            <a:prstGeom prst="rect">
              <a:avLst/>
            </a:prstGeom>
            <a:solidFill>
              <a:srgbClr val="552066"/>
            </a:solidFill>
            <a:ln w="12700" cap="flat">
              <a:noFill/>
              <a:miter lim="400000"/>
            </a:ln>
          </p:spPr>
          <p:txBody>
            <a:bodyPr wrap="square" lIns="0" tIns="0" rIns="0" bIns="0" numCol="1" anchor="ctr">
              <a:noAutofit/>
            </a:bodyPr>
            <a:lstStyle/>
            <a:p>
              <a:pPr lvl="0" defTabSz="914400">
                <a:defRPr sz="1800"/>
              </a:pPr>
              <a:endParaRPr/>
            </a:p>
          </p:txBody>
        </p:sp>
        <p:sp>
          <p:nvSpPr>
            <p:cNvPr id="7" name="Shape 25"/>
            <p:cNvSpPr/>
            <p:nvPr/>
          </p:nvSpPr>
          <p:spPr bwMode="auto">
            <a:xfrm>
              <a:off x="0" y="430212"/>
              <a:ext cx="431799" cy="179388"/>
            </a:xfrm>
            <a:prstGeom prst="rect">
              <a:avLst/>
            </a:prstGeom>
            <a:solidFill>
              <a:srgbClr val="E52424"/>
            </a:solidFill>
            <a:ln w="12700" cap="flat">
              <a:noFill/>
              <a:miter lim="400000"/>
            </a:ln>
          </p:spPr>
          <p:txBody>
            <a:bodyPr wrap="square" lIns="0" tIns="0" rIns="0" bIns="0" numCol="1" anchor="ctr">
              <a:noAutofit/>
            </a:bodyPr>
            <a:lstStyle/>
            <a:p>
              <a:pPr lvl="0" defTabSz="914400">
                <a:defRPr sz="1800"/>
              </a:pPr>
              <a:endParaRPr/>
            </a:p>
          </p:txBody>
        </p:sp>
        <p:sp>
          <p:nvSpPr>
            <p:cNvPr id="8" name="Shape 26"/>
            <p:cNvSpPr/>
            <p:nvPr/>
          </p:nvSpPr>
          <p:spPr bwMode="auto">
            <a:xfrm>
              <a:off x="0" y="863599"/>
              <a:ext cx="431799" cy="179388"/>
            </a:xfrm>
            <a:prstGeom prst="rect">
              <a:avLst/>
            </a:prstGeom>
            <a:solidFill>
              <a:srgbClr val="A3C735"/>
            </a:solidFill>
            <a:ln w="12700" cap="flat">
              <a:noFill/>
              <a:miter lim="400000"/>
            </a:ln>
          </p:spPr>
          <p:txBody>
            <a:bodyPr wrap="square" lIns="0" tIns="0" rIns="0" bIns="0" numCol="1" anchor="ctr">
              <a:noAutofit/>
            </a:bodyPr>
            <a:lstStyle/>
            <a:p>
              <a:pPr lvl="0" defTabSz="914400">
                <a:defRPr sz="1800"/>
              </a:pPr>
              <a:endParaRPr/>
            </a:p>
          </p:txBody>
        </p:sp>
        <p:sp>
          <p:nvSpPr>
            <p:cNvPr id="9" name="Shape 27"/>
            <p:cNvSpPr/>
            <p:nvPr/>
          </p:nvSpPr>
          <p:spPr bwMode="auto">
            <a:xfrm>
              <a:off x="0" y="1728787"/>
              <a:ext cx="431799" cy="179388"/>
            </a:xfrm>
            <a:prstGeom prst="rect">
              <a:avLst/>
            </a:prstGeom>
            <a:solidFill>
              <a:srgbClr val="4B9141"/>
            </a:solidFill>
            <a:ln w="12700" cap="flat">
              <a:noFill/>
              <a:miter lim="400000"/>
            </a:ln>
          </p:spPr>
          <p:txBody>
            <a:bodyPr wrap="square" lIns="0" tIns="0" rIns="0" bIns="0" numCol="1" anchor="ctr">
              <a:noAutofit/>
            </a:bodyPr>
            <a:lstStyle/>
            <a:p>
              <a:pPr lvl="0" defTabSz="914400">
                <a:defRPr sz="1800"/>
              </a:pPr>
              <a:endParaRPr/>
            </a:p>
          </p:txBody>
        </p:sp>
        <p:sp>
          <p:nvSpPr>
            <p:cNvPr id="10" name="Shape 28"/>
            <p:cNvSpPr/>
            <p:nvPr/>
          </p:nvSpPr>
          <p:spPr bwMode="auto">
            <a:xfrm>
              <a:off x="0" y="1296987"/>
              <a:ext cx="431799" cy="179388"/>
            </a:xfrm>
            <a:prstGeom prst="rect">
              <a:avLst/>
            </a:prstGeom>
            <a:solidFill>
              <a:srgbClr val="80B9E4"/>
            </a:solidFill>
            <a:ln w="12700" cap="flat">
              <a:noFill/>
              <a:miter lim="400000"/>
            </a:ln>
          </p:spPr>
          <p:txBody>
            <a:bodyPr wrap="square" lIns="0" tIns="0" rIns="0" bIns="0" numCol="1" anchor="ctr">
              <a:noAutofit/>
            </a:bodyPr>
            <a:lstStyle/>
            <a:p>
              <a:pPr lvl="0" defTabSz="914400">
                <a:defRPr sz="1800"/>
              </a:pPr>
              <a:endParaRPr/>
            </a:p>
          </p:txBody>
        </p:sp>
        <p:sp>
          <p:nvSpPr>
            <p:cNvPr id="11" name="Shape 29"/>
            <p:cNvSpPr/>
            <p:nvPr/>
          </p:nvSpPr>
          <p:spPr bwMode="auto">
            <a:xfrm>
              <a:off x="0" y="2160587"/>
              <a:ext cx="431799" cy="179388"/>
            </a:xfrm>
            <a:prstGeom prst="rect">
              <a:avLst/>
            </a:prstGeom>
            <a:solidFill>
              <a:srgbClr val="FF9400"/>
            </a:solidFill>
            <a:ln w="12700" cap="flat">
              <a:noFill/>
              <a:miter lim="400000"/>
            </a:ln>
          </p:spPr>
          <p:txBody>
            <a:bodyPr wrap="square" lIns="0" tIns="0" rIns="0" bIns="0" numCol="1" anchor="ctr">
              <a:noAutofit/>
            </a:bodyPr>
            <a:lstStyle/>
            <a:p>
              <a:pPr lvl="0" defTabSz="914400">
                <a:defRPr sz="1800"/>
              </a:pPr>
              <a:endParaRPr/>
            </a:p>
          </p:txBody>
        </p:sp>
        <p:sp>
          <p:nvSpPr>
            <p:cNvPr id="12" name="Shape 30"/>
            <p:cNvSpPr/>
            <p:nvPr/>
          </p:nvSpPr>
          <p:spPr bwMode="auto">
            <a:xfrm>
              <a:off x="0" y="2592387"/>
              <a:ext cx="431799" cy="179388"/>
            </a:xfrm>
            <a:prstGeom prst="rect">
              <a:avLst/>
            </a:prstGeom>
            <a:solidFill>
              <a:srgbClr val="007580"/>
            </a:solidFill>
            <a:ln w="12700" cap="flat">
              <a:noFill/>
              <a:miter lim="400000"/>
            </a:ln>
          </p:spPr>
          <p:txBody>
            <a:bodyPr wrap="square" lIns="0" tIns="0" rIns="0" bIns="0" numCol="1" anchor="ctr">
              <a:noAutofit/>
            </a:bodyPr>
            <a:lstStyle/>
            <a:p>
              <a:pPr lvl="0" defTabSz="914400">
                <a:defRPr sz="1800"/>
              </a:pPr>
              <a:endParaRPr/>
            </a:p>
          </p:txBody>
        </p:sp>
        <p:sp>
          <p:nvSpPr>
            <p:cNvPr id="13" name="Shape 31"/>
            <p:cNvSpPr/>
            <p:nvPr/>
          </p:nvSpPr>
          <p:spPr bwMode="auto">
            <a:xfrm>
              <a:off x="0" y="3024187"/>
              <a:ext cx="431799" cy="179388"/>
            </a:xfrm>
            <a:prstGeom prst="rect">
              <a:avLst/>
            </a:prstGeom>
            <a:solidFill>
              <a:srgbClr val="002193"/>
            </a:solidFill>
            <a:ln w="12700" cap="flat">
              <a:noFill/>
              <a:miter lim="400000"/>
            </a:ln>
          </p:spPr>
          <p:txBody>
            <a:bodyPr wrap="square" lIns="0" tIns="0" rIns="0" bIns="0" numCol="1" anchor="ctr">
              <a:noAutofit/>
            </a:bodyPr>
            <a:lstStyle/>
            <a:p>
              <a:pPr lvl="0" defTabSz="914400">
                <a:defRPr sz="1800"/>
              </a:pPr>
              <a:endParaRPr/>
            </a:p>
          </p:txBody>
        </p:sp>
      </p:grpSp>
      <p:sp>
        <p:nvSpPr>
          <p:cNvPr id="14" name="Title 1"/>
          <p:cNvSpPr>
            <a:spLocks noGrp="1"/>
          </p:cNvSpPr>
          <p:nvPr>
            <p:ph type="title"/>
          </p:nvPr>
        </p:nvSpPr>
        <p:spPr bwMode="auto">
          <a:xfrm>
            <a:off x="1405907" y="1237903"/>
            <a:ext cx="8702324" cy="1401858"/>
          </a:xfrm>
        </p:spPr>
        <p:txBody>
          <a:bodyPr>
            <a:normAutofit/>
          </a:bodyPr>
          <a:lstStyle>
            <a:lvl1pPr algn="ctr">
              <a:defRPr sz="3200"/>
            </a:lvl1pPr>
          </a:lstStyle>
          <a:p>
            <a:pPr>
              <a:defRPr/>
            </a:pPr>
            <a:r>
              <a:rPr lang="en-US"/>
              <a:t>Click to edit Master title style</a:t>
            </a:r>
            <a:endParaRPr/>
          </a:p>
        </p:txBody>
      </p:sp>
      <p:pic>
        <p:nvPicPr>
          <p:cNvPr id="15" name="Graphic 13"/>
          <p:cNvPicPr>
            <a:picLocks noChangeAspect="1"/>
          </p:cNvPicPr>
          <p:nvPr userDrawn="1"/>
        </p:nvPicPr>
        <p:blipFill>
          <a:blip r:embed="rId2"/>
          <a:stretch/>
        </p:blipFill>
        <p:spPr bwMode="auto">
          <a:xfrm>
            <a:off x="9121717" y="177605"/>
            <a:ext cx="2181976" cy="71876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userDrawn="1">
  <p:cSld name="Inhalt">
    <p:spTree>
      <p:nvGrpSpPr>
        <p:cNvPr id="1" name=""/>
        <p:cNvGrpSpPr/>
        <p:nvPr/>
      </p:nvGrpSpPr>
      <p:grpSpPr bwMode="auto">
        <a:xfrm>
          <a:off x="0" y="0"/>
          <a:ext cx="0" cy="0"/>
          <a:chOff x="0" y="0"/>
          <a:chExt cx="0" cy="0"/>
        </a:xfrm>
      </p:grpSpPr>
      <p:sp>
        <p:nvSpPr>
          <p:cNvPr id="4" name="Shape 38"/>
          <p:cNvSpPr>
            <a:spLocks noGrp="1"/>
          </p:cNvSpPr>
          <p:nvPr>
            <p:ph type="sldNum" sz="quarter" idx="2"/>
          </p:nvPr>
        </p:nvSpPr>
        <p:spPr bwMode="auto">
          <a:prstGeom prst="rect">
            <a:avLst/>
          </a:prstGeom>
        </p:spPr>
        <p:txBody>
          <a:bodyPr/>
          <a:lstStyle/>
          <a:p>
            <a:pPr lvl="0">
              <a:defRPr/>
            </a:pPr>
            <a:fld id="{86CB4B4D-7CA3-9044-876B-883B54F8677D}" type="slidenum">
              <a:rPr/>
              <a:t>‹Nr.›</a:t>
            </a:fld>
            <a:endParaRPr/>
          </a:p>
        </p:txBody>
      </p:sp>
      <p:sp>
        <p:nvSpPr>
          <p:cNvPr id="5" name="Title 1"/>
          <p:cNvSpPr>
            <a:spLocks noGrp="1"/>
          </p:cNvSpPr>
          <p:nvPr>
            <p:ph type="title"/>
          </p:nvPr>
        </p:nvSpPr>
        <p:spPr bwMode="auto"/>
        <p:txBody>
          <a:bodyPr/>
          <a:lstStyle/>
          <a:p>
            <a:pPr>
              <a:defRPr/>
            </a:pPr>
            <a:r>
              <a:rPr lang="en-US"/>
              <a:t>Click to edit Master title style</a:t>
            </a:r>
            <a:endParaRPr/>
          </a:p>
        </p:txBody>
      </p:sp>
      <p:sp>
        <p:nvSpPr>
          <p:cNvPr id="6" name="Text Placeholder 4"/>
          <p:cNvSpPr>
            <a:spLocks noGrp="1"/>
          </p:cNvSpPr>
          <p:nvPr>
            <p:ph type="body" idx="10"/>
          </p:nvPr>
        </p:nvSpPr>
        <p:spPr bwMode="auto">
          <a:xfrm>
            <a:off x="315367" y="1150373"/>
            <a:ext cx="10629413" cy="4810603"/>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1_Inhalt">
    <p:spTree>
      <p:nvGrpSpPr>
        <p:cNvPr id="1" name=""/>
        <p:cNvGrpSpPr/>
        <p:nvPr/>
      </p:nvGrpSpPr>
      <p:grpSpPr bwMode="auto">
        <a:xfrm>
          <a:off x="0" y="0"/>
          <a:ext cx="0" cy="0"/>
          <a:chOff x="0" y="0"/>
          <a:chExt cx="0" cy="0"/>
        </a:xfrm>
      </p:grpSpPr>
      <p:sp>
        <p:nvSpPr>
          <p:cNvPr id="4" name="Shape 38"/>
          <p:cNvSpPr>
            <a:spLocks noGrp="1"/>
          </p:cNvSpPr>
          <p:nvPr>
            <p:ph type="sldNum" sz="quarter" idx="2"/>
          </p:nvPr>
        </p:nvSpPr>
        <p:spPr bwMode="auto">
          <a:prstGeom prst="rect">
            <a:avLst/>
          </a:prstGeom>
        </p:spPr>
        <p:txBody>
          <a:bodyPr/>
          <a:lstStyle/>
          <a:p>
            <a:pPr lvl="0">
              <a:defRPr/>
            </a:pPr>
            <a:fld id="{86CB4B4D-7CA3-9044-876B-883B54F8677D}" type="slidenum">
              <a:rPr/>
              <a:t>‹Nr.›</a:t>
            </a:fld>
            <a:endParaRPr/>
          </a:p>
        </p:txBody>
      </p:sp>
      <p:sp>
        <p:nvSpPr>
          <p:cNvPr id="5" name="Text Placeholder 2"/>
          <p:cNvSpPr>
            <a:spLocks noGrp="1"/>
          </p:cNvSpPr>
          <p:nvPr>
            <p:ph type="body" sz="quarter" idx="10"/>
          </p:nvPr>
        </p:nvSpPr>
        <p:spPr bwMode="auto">
          <a:xfrm>
            <a:off x="315369" y="1152000"/>
            <a:ext cx="5184000" cy="4809600"/>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Text Placeholder 2"/>
          <p:cNvSpPr>
            <a:spLocks noGrp="1"/>
          </p:cNvSpPr>
          <p:nvPr>
            <p:ph type="body" sz="quarter" idx="11"/>
          </p:nvPr>
        </p:nvSpPr>
        <p:spPr bwMode="auto">
          <a:xfrm>
            <a:off x="5760781" y="1152000"/>
            <a:ext cx="5184000" cy="4809600"/>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Title 1"/>
          <p:cNvSpPr>
            <a:spLocks noGrp="1"/>
          </p:cNvSpPr>
          <p:nvPr>
            <p:ph type="title"/>
          </p:nvPr>
        </p:nvSpPr>
        <p:spPr bwMode="auto"/>
        <p:txBody>
          <a:bodyPr/>
          <a:lstStyle/>
          <a:p>
            <a:pPr>
              <a:defRPr/>
            </a:pPr>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3_Inhalt">
    <p:spTree>
      <p:nvGrpSpPr>
        <p:cNvPr id="1" name=""/>
        <p:cNvGrpSpPr/>
        <p:nvPr/>
      </p:nvGrpSpPr>
      <p:grpSpPr bwMode="auto">
        <a:xfrm>
          <a:off x="0" y="0"/>
          <a:ext cx="0" cy="0"/>
          <a:chOff x="0" y="0"/>
          <a:chExt cx="0" cy="0"/>
        </a:xfrm>
      </p:grpSpPr>
      <p:sp>
        <p:nvSpPr>
          <p:cNvPr id="4" name="Picture Placeholder 3"/>
          <p:cNvSpPr>
            <a:spLocks noGrp="1"/>
          </p:cNvSpPr>
          <p:nvPr>
            <p:ph type="pic" sz="quarter" idx="12"/>
          </p:nvPr>
        </p:nvSpPr>
        <p:spPr bwMode="auto">
          <a:xfrm>
            <a:off x="315370" y="1152000"/>
            <a:ext cx="10630800" cy="4809600"/>
          </a:xfrm>
        </p:spPr>
        <p:txBody>
          <a:bodyPr/>
          <a:lstStyle/>
          <a:p>
            <a:pPr>
              <a:defRPr/>
            </a:pPr>
            <a:r>
              <a:rPr lang="en-US"/>
              <a:t>Click icon to add picture</a:t>
            </a:r>
            <a:endParaRPr/>
          </a:p>
        </p:txBody>
      </p:sp>
      <p:sp>
        <p:nvSpPr>
          <p:cNvPr id="5" name="Shape 38"/>
          <p:cNvSpPr>
            <a:spLocks noGrp="1"/>
          </p:cNvSpPr>
          <p:nvPr>
            <p:ph type="sldNum" sz="quarter" idx="2"/>
          </p:nvPr>
        </p:nvSpPr>
        <p:spPr bwMode="auto">
          <a:prstGeom prst="rect">
            <a:avLst/>
          </a:prstGeom>
        </p:spPr>
        <p:txBody>
          <a:bodyPr/>
          <a:lstStyle/>
          <a:p>
            <a:pPr lvl="0">
              <a:defRPr/>
            </a:pPr>
            <a:fld id="{86CB4B4D-7CA3-9044-876B-883B54F8677D}" type="slidenum">
              <a:rPr/>
              <a:t>‹Nr.›</a:t>
            </a:fld>
            <a:endParaRPr/>
          </a:p>
        </p:txBody>
      </p:sp>
      <p:sp>
        <p:nvSpPr>
          <p:cNvPr id="6" name="Title 1"/>
          <p:cNvSpPr>
            <a:spLocks noGrp="1"/>
          </p:cNvSpPr>
          <p:nvPr>
            <p:ph type="title"/>
          </p:nvPr>
        </p:nvSpPr>
        <p:spPr bwMode="auto"/>
        <p:txBody>
          <a:bodyPr/>
          <a:lstStyle/>
          <a:p>
            <a:pPr>
              <a:defRPr/>
            </a:pPr>
            <a:r>
              <a:rPr lang="en-US"/>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2_Inhalt">
    <p:spTree>
      <p:nvGrpSpPr>
        <p:cNvPr id="1" name=""/>
        <p:cNvGrpSpPr/>
        <p:nvPr/>
      </p:nvGrpSpPr>
      <p:grpSpPr bwMode="auto">
        <a:xfrm>
          <a:off x="0" y="0"/>
          <a:ext cx="0" cy="0"/>
          <a:chOff x="0" y="0"/>
          <a:chExt cx="0" cy="0"/>
        </a:xfrm>
      </p:grpSpPr>
      <p:sp>
        <p:nvSpPr>
          <p:cNvPr id="4" name="Shape 38"/>
          <p:cNvSpPr>
            <a:spLocks noGrp="1"/>
          </p:cNvSpPr>
          <p:nvPr>
            <p:ph type="sldNum" sz="quarter" idx="2"/>
          </p:nvPr>
        </p:nvSpPr>
        <p:spPr bwMode="auto">
          <a:prstGeom prst="rect">
            <a:avLst/>
          </a:prstGeom>
        </p:spPr>
        <p:txBody>
          <a:bodyPr/>
          <a:lstStyle/>
          <a:p>
            <a:pPr lvl="0">
              <a:defRPr/>
            </a:pPr>
            <a:fld id="{86CB4B4D-7CA3-9044-876B-883B54F8677D}" type="slidenum">
              <a:rPr/>
              <a:t>‹Nr.›</a:t>
            </a:fld>
            <a:endParaRPr/>
          </a:p>
        </p:txBody>
      </p:sp>
      <p:sp>
        <p:nvSpPr>
          <p:cNvPr id="5" name="Title 1"/>
          <p:cNvSpPr>
            <a:spLocks noGrp="1"/>
          </p:cNvSpPr>
          <p:nvPr>
            <p:ph type="title"/>
          </p:nvPr>
        </p:nvSpPr>
        <p:spPr bwMode="auto"/>
        <p:txBody>
          <a:bodyPr/>
          <a:lstStyle/>
          <a:p>
            <a:pPr>
              <a:defRPr/>
            </a:pPr>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bwMode="auto">
        <a:xfrm>
          <a:off x="0" y="0"/>
          <a:ext cx="0" cy="0"/>
          <a:chOff x="0" y="0"/>
          <a:chExt cx="0" cy="0"/>
        </a:xfrm>
      </p:grpSpPr>
      <p:sp>
        <p:nvSpPr>
          <p:cNvPr id="4" name="Shape 16"/>
          <p:cNvSpPr>
            <a:spLocks noGrp="1"/>
          </p:cNvSpPr>
          <p:nvPr>
            <p:ph type="body" idx="1"/>
          </p:nvPr>
        </p:nvSpPr>
        <p:spPr bwMode="auto">
          <a:xfrm>
            <a:off x="315368" y="1150374"/>
            <a:ext cx="10629413" cy="4810603"/>
          </a:xfrm>
          <a:prstGeom prst="rect">
            <a:avLst/>
          </a:prstGeom>
          <a:ln w="12700">
            <a:miter lim="400000"/>
          </a:ln>
        </p:spPr>
        <p:txBody>
          <a:bodyPr lIns="43173" tIns="43173" rIns="43173" bIns="43173"/>
          <a:lstStyle>
            <a:lvl2pPr marL="635000" indent="-254000">
              <a:defRPr sz="2200"/>
            </a:lvl2pPr>
            <a:lvl3pPr marL="1016000" indent="-254000">
              <a:defRPr sz="2000"/>
            </a:lvl3pPr>
            <a:lvl4pPr marL="1397000" indent="-254000">
              <a:defRPr sz="1800"/>
            </a:lvl4pPr>
            <a:lvl5pPr marL="1778000" indent="-254000">
              <a:defRPr sz="1600"/>
            </a:lvl5pPr>
          </a:lstStyle>
          <a:p>
            <a:pPr lvl="0">
              <a:defRPr sz="1800"/>
            </a:pPr>
            <a:r>
              <a:rPr lang="de-DE" sz="2400"/>
              <a:t>Body Level One</a:t>
            </a:r>
            <a:endParaRPr/>
          </a:p>
          <a:p>
            <a:pPr lvl="1">
              <a:defRPr sz="1800"/>
            </a:pPr>
            <a:r>
              <a:rPr lang="de-DE" sz="2200"/>
              <a:t>Body Level Two</a:t>
            </a:r>
            <a:endParaRPr/>
          </a:p>
          <a:p>
            <a:pPr lvl="2">
              <a:defRPr sz="1800"/>
            </a:pPr>
            <a:r>
              <a:rPr lang="de-DE" sz="2000"/>
              <a:t>Body Level Three</a:t>
            </a:r>
            <a:endParaRPr/>
          </a:p>
          <a:p>
            <a:pPr lvl="3">
              <a:defRPr/>
            </a:pPr>
            <a:r>
              <a:rPr lang="de-DE"/>
              <a:t>Body Level Four</a:t>
            </a:r>
            <a:endParaRPr/>
          </a:p>
          <a:p>
            <a:pPr lvl="4">
              <a:defRPr sz="1800"/>
            </a:pPr>
            <a:r>
              <a:rPr lang="de-DE" sz="1600"/>
              <a:t>Body Level Five</a:t>
            </a:r>
            <a:endParaRPr/>
          </a:p>
        </p:txBody>
      </p:sp>
      <p:sp>
        <p:nvSpPr>
          <p:cNvPr id="5" name="Shape 17"/>
          <p:cNvSpPr/>
          <p:nvPr/>
        </p:nvSpPr>
        <p:spPr bwMode="auto">
          <a:xfrm>
            <a:off x="315368" y="6150020"/>
            <a:ext cx="8054253" cy="169277"/>
          </a:xfrm>
          <a:prstGeom prst="rect">
            <a:avLst/>
          </a:prstGeom>
          <a:ln w="12700">
            <a:miter lim="400000"/>
          </a:ln>
        </p:spPr>
        <p:txBody>
          <a:bodyPr wrap="square" lIns="0" tIns="0" rIns="0" bIns="0" anchor="b">
            <a:spAutoFit/>
          </a:bodyPr>
          <a:lstStyle>
            <a:lvl1pPr defTabSz="863599">
              <a:defRPr sz="1200"/>
            </a:lvl1pPr>
          </a:lstStyle>
          <a:p>
            <a:pPr lvl="0">
              <a:defRPr sz="1800"/>
            </a:pPr>
            <a:r>
              <a:rPr lang="de-DE" sz="1100" b="0" i="0" dirty="0">
                <a:solidFill>
                  <a:schemeClr val="bg1">
                    <a:lumMod val="95000"/>
                  </a:schemeClr>
                </a:solidFill>
                <a:latin typeface="Lato Light"/>
                <a:ea typeface="Lato Light"/>
                <a:cs typeface="Lato Light"/>
              </a:rPr>
              <a:t>2022-05-10 Thilo Paul-Stüve, Britta Petersen – RDM Training</a:t>
            </a:r>
            <a:endParaRPr dirty="0"/>
          </a:p>
        </p:txBody>
      </p:sp>
      <p:sp>
        <p:nvSpPr>
          <p:cNvPr id="6" name="Shape 18"/>
          <p:cNvSpPr>
            <a:spLocks noGrp="1"/>
          </p:cNvSpPr>
          <p:nvPr>
            <p:ph type="sldNum" sz="quarter" idx="2"/>
          </p:nvPr>
        </p:nvSpPr>
        <p:spPr bwMode="auto">
          <a:xfrm>
            <a:off x="8258148" y="6150020"/>
            <a:ext cx="2686633" cy="169277"/>
          </a:xfrm>
          <a:prstGeom prst="rect">
            <a:avLst/>
          </a:prstGeom>
          <a:ln w="12700">
            <a:miter lim="400000"/>
          </a:ln>
        </p:spPr>
        <p:txBody>
          <a:bodyPr lIns="0" tIns="0" rIns="0" bIns="0" anchor="ctr">
            <a:spAutoFit/>
          </a:bodyPr>
          <a:lstStyle>
            <a:lvl1pPr algn="r" defTabSz="863599">
              <a:defRPr sz="1100" b="0" i="0">
                <a:solidFill>
                  <a:schemeClr val="bg1">
                    <a:lumMod val="95000"/>
                  </a:schemeClr>
                </a:solidFill>
                <a:latin typeface="Lato Light"/>
                <a:ea typeface="Lato Light"/>
                <a:cs typeface="Lato Light"/>
              </a:defRPr>
            </a:lvl1pPr>
          </a:lstStyle>
          <a:p>
            <a:pPr>
              <a:defRPr/>
            </a:pPr>
            <a:fld id="{B735CB52-E16F-5448-9026-1B9A125FFA24}" type="slidenum">
              <a:rPr lang="de-DE"/>
              <a:t>‹Nr.›</a:t>
            </a:fld>
            <a:endParaRPr lang="de-DE"/>
          </a:p>
        </p:txBody>
      </p:sp>
      <p:grpSp>
        <p:nvGrpSpPr>
          <p:cNvPr id="7" name="Group 32"/>
          <p:cNvGrpSpPr/>
          <p:nvPr userDrawn="1"/>
        </p:nvGrpSpPr>
        <p:grpSpPr bwMode="auto">
          <a:xfrm>
            <a:off x="11103062" y="2663825"/>
            <a:ext cx="431801" cy="3203575"/>
            <a:chOff x="0" y="0"/>
            <a:chExt cx="431799" cy="3203575"/>
          </a:xfrm>
        </p:grpSpPr>
        <p:sp>
          <p:nvSpPr>
            <p:cNvPr id="8" name="Shape 24"/>
            <p:cNvSpPr/>
            <p:nvPr/>
          </p:nvSpPr>
          <p:spPr bwMode="auto">
            <a:xfrm>
              <a:off x="0" y="0"/>
              <a:ext cx="431799" cy="179388"/>
            </a:xfrm>
            <a:prstGeom prst="rect">
              <a:avLst/>
            </a:prstGeom>
            <a:solidFill>
              <a:srgbClr val="552066"/>
            </a:solidFill>
            <a:ln w="12700" cap="flat">
              <a:noFill/>
              <a:miter lim="400000"/>
            </a:ln>
          </p:spPr>
          <p:txBody>
            <a:bodyPr wrap="square" lIns="0" tIns="0" rIns="0" bIns="0" numCol="1" anchor="ctr">
              <a:noAutofit/>
            </a:bodyPr>
            <a:lstStyle/>
            <a:p>
              <a:pPr lvl="0" defTabSz="914400">
                <a:defRPr sz="1800"/>
              </a:pPr>
              <a:endParaRPr/>
            </a:p>
          </p:txBody>
        </p:sp>
        <p:sp>
          <p:nvSpPr>
            <p:cNvPr id="9" name="Shape 25"/>
            <p:cNvSpPr/>
            <p:nvPr/>
          </p:nvSpPr>
          <p:spPr bwMode="auto">
            <a:xfrm>
              <a:off x="0" y="430212"/>
              <a:ext cx="431799" cy="179388"/>
            </a:xfrm>
            <a:prstGeom prst="rect">
              <a:avLst/>
            </a:prstGeom>
            <a:solidFill>
              <a:srgbClr val="E52424"/>
            </a:solidFill>
            <a:ln w="12700" cap="flat">
              <a:noFill/>
              <a:miter lim="400000"/>
            </a:ln>
          </p:spPr>
          <p:txBody>
            <a:bodyPr wrap="square" lIns="0" tIns="0" rIns="0" bIns="0" numCol="1" anchor="ctr">
              <a:noAutofit/>
            </a:bodyPr>
            <a:lstStyle/>
            <a:p>
              <a:pPr lvl="0" defTabSz="914400">
                <a:defRPr sz="1800"/>
              </a:pPr>
              <a:endParaRPr/>
            </a:p>
          </p:txBody>
        </p:sp>
        <p:sp>
          <p:nvSpPr>
            <p:cNvPr id="10" name="Shape 26"/>
            <p:cNvSpPr/>
            <p:nvPr/>
          </p:nvSpPr>
          <p:spPr bwMode="auto">
            <a:xfrm>
              <a:off x="0" y="863599"/>
              <a:ext cx="431799" cy="179388"/>
            </a:xfrm>
            <a:prstGeom prst="rect">
              <a:avLst/>
            </a:prstGeom>
            <a:solidFill>
              <a:srgbClr val="A3C735"/>
            </a:solidFill>
            <a:ln w="12700" cap="flat">
              <a:noFill/>
              <a:miter lim="400000"/>
            </a:ln>
          </p:spPr>
          <p:txBody>
            <a:bodyPr wrap="square" lIns="0" tIns="0" rIns="0" bIns="0" numCol="1" anchor="ctr">
              <a:noAutofit/>
            </a:bodyPr>
            <a:lstStyle/>
            <a:p>
              <a:pPr lvl="0" defTabSz="914400">
                <a:defRPr sz="1800"/>
              </a:pPr>
              <a:endParaRPr/>
            </a:p>
          </p:txBody>
        </p:sp>
        <p:sp>
          <p:nvSpPr>
            <p:cNvPr id="11" name="Shape 27"/>
            <p:cNvSpPr/>
            <p:nvPr/>
          </p:nvSpPr>
          <p:spPr bwMode="auto">
            <a:xfrm>
              <a:off x="0" y="1728787"/>
              <a:ext cx="431799" cy="179388"/>
            </a:xfrm>
            <a:prstGeom prst="rect">
              <a:avLst/>
            </a:prstGeom>
            <a:solidFill>
              <a:srgbClr val="4B9141"/>
            </a:solidFill>
            <a:ln w="12700" cap="flat">
              <a:noFill/>
              <a:miter lim="400000"/>
            </a:ln>
          </p:spPr>
          <p:txBody>
            <a:bodyPr wrap="square" lIns="0" tIns="0" rIns="0" bIns="0" numCol="1" anchor="ctr">
              <a:noAutofit/>
            </a:bodyPr>
            <a:lstStyle/>
            <a:p>
              <a:pPr lvl="0" defTabSz="914400">
                <a:defRPr sz="1800"/>
              </a:pPr>
              <a:endParaRPr/>
            </a:p>
          </p:txBody>
        </p:sp>
        <p:sp>
          <p:nvSpPr>
            <p:cNvPr id="12" name="Shape 28"/>
            <p:cNvSpPr/>
            <p:nvPr/>
          </p:nvSpPr>
          <p:spPr bwMode="auto">
            <a:xfrm>
              <a:off x="0" y="1296987"/>
              <a:ext cx="431799" cy="179388"/>
            </a:xfrm>
            <a:prstGeom prst="rect">
              <a:avLst/>
            </a:prstGeom>
            <a:solidFill>
              <a:srgbClr val="80B9E4"/>
            </a:solidFill>
            <a:ln w="12700" cap="flat">
              <a:noFill/>
              <a:miter lim="400000"/>
            </a:ln>
          </p:spPr>
          <p:txBody>
            <a:bodyPr wrap="square" lIns="0" tIns="0" rIns="0" bIns="0" numCol="1" anchor="ctr">
              <a:noAutofit/>
            </a:bodyPr>
            <a:lstStyle/>
            <a:p>
              <a:pPr lvl="0" defTabSz="914400">
                <a:defRPr sz="1800"/>
              </a:pPr>
              <a:endParaRPr/>
            </a:p>
          </p:txBody>
        </p:sp>
        <p:sp>
          <p:nvSpPr>
            <p:cNvPr id="13" name="Shape 29"/>
            <p:cNvSpPr/>
            <p:nvPr/>
          </p:nvSpPr>
          <p:spPr bwMode="auto">
            <a:xfrm>
              <a:off x="0" y="2160587"/>
              <a:ext cx="431799" cy="179388"/>
            </a:xfrm>
            <a:prstGeom prst="rect">
              <a:avLst/>
            </a:prstGeom>
            <a:solidFill>
              <a:srgbClr val="FF9400"/>
            </a:solidFill>
            <a:ln w="12700" cap="flat">
              <a:noFill/>
              <a:miter lim="400000"/>
            </a:ln>
          </p:spPr>
          <p:txBody>
            <a:bodyPr wrap="square" lIns="0" tIns="0" rIns="0" bIns="0" numCol="1" anchor="ctr">
              <a:noAutofit/>
            </a:bodyPr>
            <a:lstStyle/>
            <a:p>
              <a:pPr lvl="0" defTabSz="914400">
                <a:defRPr sz="1800"/>
              </a:pPr>
              <a:endParaRPr/>
            </a:p>
          </p:txBody>
        </p:sp>
        <p:sp>
          <p:nvSpPr>
            <p:cNvPr id="14" name="Shape 30"/>
            <p:cNvSpPr/>
            <p:nvPr/>
          </p:nvSpPr>
          <p:spPr bwMode="auto">
            <a:xfrm>
              <a:off x="0" y="2592387"/>
              <a:ext cx="431799" cy="179388"/>
            </a:xfrm>
            <a:prstGeom prst="rect">
              <a:avLst/>
            </a:prstGeom>
            <a:solidFill>
              <a:srgbClr val="007580"/>
            </a:solidFill>
            <a:ln w="12700" cap="flat">
              <a:noFill/>
              <a:miter lim="400000"/>
            </a:ln>
          </p:spPr>
          <p:txBody>
            <a:bodyPr wrap="square" lIns="0" tIns="0" rIns="0" bIns="0" numCol="1" anchor="ctr">
              <a:noAutofit/>
            </a:bodyPr>
            <a:lstStyle/>
            <a:p>
              <a:pPr lvl="0" defTabSz="914400">
                <a:defRPr sz="1800"/>
              </a:pPr>
              <a:endParaRPr/>
            </a:p>
          </p:txBody>
        </p:sp>
        <p:sp>
          <p:nvSpPr>
            <p:cNvPr id="15" name="Shape 31"/>
            <p:cNvSpPr/>
            <p:nvPr/>
          </p:nvSpPr>
          <p:spPr bwMode="auto">
            <a:xfrm>
              <a:off x="0" y="3024187"/>
              <a:ext cx="431799" cy="179388"/>
            </a:xfrm>
            <a:prstGeom prst="rect">
              <a:avLst/>
            </a:prstGeom>
            <a:solidFill>
              <a:srgbClr val="002193"/>
            </a:solidFill>
            <a:ln w="12700" cap="flat">
              <a:noFill/>
              <a:miter lim="400000"/>
            </a:ln>
          </p:spPr>
          <p:txBody>
            <a:bodyPr wrap="square" lIns="0" tIns="0" rIns="0" bIns="0" numCol="1" anchor="ctr">
              <a:noAutofit/>
            </a:bodyPr>
            <a:lstStyle/>
            <a:p>
              <a:pPr lvl="0" defTabSz="914400">
                <a:defRPr sz="1800"/>
              </a:pPr>
              <a:endParaRPr/>
            </a:p>
          </p:txBody>
        </p:sp>
      </p:grpSp>
      <p:sp>
        <p:nvSpPr>
          <p:cNvPr id="16" name="Title Placeholder 2"/>
          <p:cNvSpPr>
            <a:spLocks noGrp="1"/>
          </p:cNvSpPr>
          <p:nvPr>
            <p:ph type="title"/>
          </p:nvPr>
        </p:nvSpPr>
        <p:spPr bwMode="auto">
          <a:xfrm>
            <a:off x="315368" y="136471"/>
            <a:ext cx="8702324" cy="835303"/>
          </a:xfrm>
          <a:prstGeom prst="rect">
            <a:avLst/>
          </a:prstGeom>
        </p:spPr>
        <p:txBody>
          <a:bodyPr vert="horz" lIns="91440" tIns="45720" rIns="91440" bIns="45720" rtlCol="0" anchor="ctr">
            <a:normAutofit/>
          </a:bodyPr>
          <a:lstStyle/>
          <a:p>
            <a:pPr>
              <a:defRPr/>
            </a:pPr>
            <a:r>
              <a:rPr lang="en-US"/>
              <a:t>Click to edit Master title style</a:t>
            </a:r>
            <a:endParaRPr/>
          </a:p>
        </p:txBody>
      </p:sp>
      <p:pic>
        <p:nvPicPr>
          <p:cNvPr id="17" name="Graphic 6"/>
          <p:cNvPicPr>
            <a:picLocks noChangeAspect="1"/>
          </p:cNvPicPr>
          <p:nvPr userDrawn="1"/>
        </p:nvPicPr>
        <p:blipFill>
          <a:blip r:embed="rId7"/>
          <a:stretch/>
        </p:blipFill>
        <p:spPr bwMode="auto">
          <a:xfrm>
            <a:off x="9121717" y="177605"/>
            <a:ext cx="2181976" cy="7187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p:titleStyle>
    <p:body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p:bodyStyle>
    <p:otherStyle>
      <a:lvl1pPr algn="r" defTabSz="863599">
        <a:defRPr sz="1200">
          <a:solidFill>
            <a:schemeClr val="tx1"/>
          </a:solidFill>
          <a:latin typeface="+mn-lt"/>
          <a:ea typeface="+mn-ea"/>
          <a:cs typeface="+mn-cs"/>
        </a:defRPr>
      </a:lvl1pPr>
      <a:lvl2pPr indent="457200" algn="r" defTabSz="863599">
        <a:defRPr sz="1200">
          <a:solidFill>
            <a:schemeClr val="tx1"/>
          </a:solidFill>
          <a:latin typeface="+mn-lt"/>
          <a:ea typeface="+mn-ea"/>
          <a:cs typeface="+mn-cs"/>
        </a:defRPr>
      </a:lvl2pPr>
      <a:lvl3pPr indent="914400" algn="r" defTabSz="863599">
        <a:defRPr sz="1200">
          <a:solidFill>
            <a:schemeClr val="tx1"/>
          </a:solidFill>
          <a:latin typeface="+mn-lt"/>
          <a:ea typeface="+mn-ea"/>
          <a:cs typeface="+mn-cs"/>
        </a:defRPr>
      </a:lvl3pPr>
      <a:lvl4pPr indent="1371600" algn="r" defTabSz="863599">
        <a:defRPr sz="1200">
          <a:solidFill>
            <a:schemeClr val="tx1"/>
          </a:solidFill>
          <a:latin typeface="+mn-lt"/>
          <a:ea typeface="+mn-ea"/>
          <a:cs typeface="+mn-cs"/>
        </a:defRPr>
      </a:lvl4pPr>
      <a:lvl5pPr indent="1828800" algn="r" defTabSz="863599">
        <a:defRPr sz="1200">
          <a:solidFill>
            <a:schemeClr val="tx1"/>
          </a:solidFill>
          <a:latin typeface="+mn-lt"/>
          <a:ea typeface="+mn-ea"/>
          <a:cs typeface="+mn-cs"/>
        </a:defRPr>
      </a:lvl5pPr>
      <a:lvl6pPr algn="r" defTabSz="863599">
        <a:defRPr sz="1200">
          <a:solidFill>
            <a:schemeClr val="tx1"/>
          </a:solidFill>
          <a:latin typeface="+mn-lt"/>
          <a:ea typeface="+mn-ea"/>
          <a:cs typeface="+mn-cs"/>
        </a:defRPr>
      </a:lvl6pPr>
      <a:lvl7pPr algn="r" defTabSz="863599">
        <a:defRPr sz="1200">
          <a:solidFill>
            <a:schemeClr val="tx1"/>
          </a:solidFill>
          <a:latin typeface="+mn-lt"/>
          <a:ea typeface="+mn-ea"/>
          <a:cs typeface="+mn-cs"/>
        </a:defRPr>
      </a:lvl7pPr>
      <a:lvl8pPr algn="r" defTabSz="863599">
        <a:defRPr sz="1200">
          <a:solidFill>
            <a:schemeClr val="tx1"/>
          </a:solidFill>
          <a:latin typeface="+mn-lt"/>
          <a:ea typeface="+mn-ea"/>
          <a:cs typeface="+mn-cs"/>
        </a:defRPr>
      </a:lvl8pPr>
      <a:lvl9pPr algn="r" defTabSz="863599">
        <a:defRPr sz="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ed.ac.uk/information-services/research-support/research-data-service/research-data-management" TargetMode="External"/><Relationship Id="rId2" Type="http://schemas.openxmlformats.org/officeDocument/2006/relationships/hyperlink" Target="http://www.dcc.ac.uk/digital-curation/glossary#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miro.com/app/board/uXjVO2tWOi4=/"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zumpad.zum.de/p/2022-05-10_documentation_1" TargetMode="External"/><Relationship Id="rId2" Type="http://schemas.openxmlformats.org/officeDocument/2006/relationships/hyperlink" Target="av_D.csv" TargetMode="External"/><Relationship Id="rId1" Type="http://schemas.openxmlformats.org/officeDocument/2006/relationships/slideLayout" Target="../slideLayouts/slideLayout2.xml"/><Relationship Id="rId6" Type="http://schemas.openxmlformats.org/officeDocument/2006/relationships/hyperlink" Target="https://zumpad.zum.de/p/2022-05-10_documentation_4" TargetMode="External"/><Relationship Id="rId5" Type="http://schemas.openxmlformats.org/officeDocument/2006/relationships/hyperlink" Target="https://zumpad.zum.de/p/2022-05-10_documentation_3" TargetMode="External"/><Relationship Id="rId4" Type="http://schemas.openxmlformats.org/officeDocument/2006/relationships/hyperlink" Target="https://zumpad.zum.de/p/2022-05-10_documentation_2"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ublincore.org/" TargetMode="External"/><Relationship Id="rId2" Type="http://schemas.openxmlformats.org/officeDocument/2006/relationships/hyperlink" Target="https://schema.datacite.org/"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rd-alliance.github.io/metadata-director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rd-alliance.github.io/metadata-directory/subject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miro.com/app/board/uXjVO2tWOi4=/"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fair.org/fair-principle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fair.org/fair-principle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antonprinciples.org/index.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www.earth-system-science-data.ne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ervice.re3data.org/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lms.uni-kiel.de/m/278602a45da821a97539679f1cc25dc4/CAU_DMP_Template_1.1.2.rt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rd-alliance.org/groups/interest-groups" TargetMode="External"/><Relationship Id="rId7" Type="http://schemas.openxmlformats.org/officeDocument/2006/relationships/hyperlink" Target="https://www.rd-alliance.org/" TargetMode="External"/><Relationship Id="rId2" Type="http://schemas.openxmlformats.org/officeDocument/2006/relationships/hyperlink" Target="https://www.rd-alliance.org/groups/creating-and-managing-rda-groups/creating-or-joining-birds-feather-group" TargetMode="External"/><Relationship Id="rId1" Type="http://schemas.openxmlformats.org/officeDocument/2006/relationships/slideLayout" Target="../slideLayouts/slideLayout2.xml"/><Relationship Id="rId6" Type="http://schemas.openxmlformats.org/officeDocument/2006/relationships/hyperlink" Target="https://www.rda-deutschland.de/" TargetMode="External"/><Relationship Id="rId5" Type="http://schemas.openxmlformats.org/officeDocument/2006/relationships/hyperlink" Target="https://www.rd-alliance.org/rda-europe" TargetMode="External"/><Relationship Id="rId4" Type="http://schemas.openxmlformats.org/officeDocument/2006/relationships/hyperlink" Target="https://www.rd-alliance.org/groups/working-grou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4" Type="http://schemas.openxmlformats.org/officeDocument/2006/relationships/hyperlink" Target="https://www.oncoo.de/0fou"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nfdi.de/konsortien-2" TargetMode="External"/><Relationship Id="rId2" Type="http://schemas.openxmlformats.org/officeDocument/2006/relationships/hyperlink" Target="http://www.rfii.de/en/home/" TargetMode="Externa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dfg.de/en/research_funding/principles_dfg_funding/good_scientific_practice/index.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ec.europa.eu/info/funding-tenders/opportunities/docs/2021-2027/horizon/guidance/programme-guide_horizon_en.pdf#page=38" TargetMode="External"/><Relationship Id="rId2" Type="http://schemas.openxmlformats.org/officeDocument/2006/relationships/hyperlink" Target="https://ec.europa.eu/research/participants/docs/h2020-funding-guide/cross-cutting-issues/open-access-data-management/data-management_en.htm"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ec.europa.eu/info/funding-tenders/opportunities/docs/2021-2027/horizon/temp-form/report/data-management-plan-template_he_en.docx"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praesidium.uni-kiel.de/de/dokumente/leitlinie-zum-umgang-mit-forschungsdaten-guideline-on-research-data-management-english"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frictionlessdata.io/" TargetMode="External"/><Relationship Id="rId2" Type="http://schemas.openxmlformats.org/officeDocument/2006/relationships/hyperlink" Target="https://tools.ietf.org/html/rfc8493" TargetMode="External"/><Relationship Id="rId1" Type="http://schemas.openxmlformats.org/officeDocument/2006/relationships/slideLayout" Target="../slideLayouts/slideLayout2.xml"/><Relationship Id="rId5" Type="http://schemas.openxmlformats.org/officeDocument/2006/relationships/hyperlink" Target="https://www.dfg.de/en/research_funding/principles_dfg_funding/good_scientific_practice/index.html" TargetMode="External"/><Relationship Id="rId4" Type="http://schemas.openxmlformats.org/officeDocument/2006/relationships/hyperlink" Target="https://irod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zumpad.zum.de/p/2022-05-10_Researchdata_4"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6" Type="http://schemas.openxmlformats.org/officeDocument/2006/relationships/hyperlink" Target="https://zumpad.zum.de/p/2022-05-10_Researchdata_3" TargetMode="External"/><Relationship Id="rId5" Type="http://schemas.openxmlformats.org/officeDocument/2006/relationships/hyperlink" Target="https://zumpad.zum.de/p/2022-05-10_Researchdata_2" TargetMode="External"/><Relationship Id="rId4" Type="http://schemas.openxmlformats.org/officeDocument/2006/relationships/hyperlink" Target="https://zumpad.zum.de/p/2022-05-10_Researchdata_1"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marketplace.eosc-portal.eu/services/c/sharing-discovery" TargetMode="External"/><Relationship Id="rId2" Type="http://schemas.openxmlformats.org/officeDocument/2006/relationships/hyperlink" Target="https://www.re3data.org/" TargetMode="External"/><Relationship Id="rId1" Type="http://schemas.openxmlformats.org/officeDocument/2006/relationships/slideLayout" Target="../slideLayouts/slideLayout2.xml"/><Relationship Id="rId6" Type="http://schemas.openxmlformats.org/officeDocument/2006/relationships/hyperlink" Target="https://opendatacommons.org/" TargetMode="External"/><Relationship Id="rId5" Type="http://schemas.openxmlformats.org/officeDocument/2006/relationships/hyperlink" Target="https://creativecommons.org/" TargetMode="External"/><Relationship Id="rId4" Type="http://schemas.openxmlformats.org/officeDocument/2006/relationships/hyperlink" Target="https://zenodo.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4" Type="http://schemas.openxmlformats.org/officeDocument/2006/relationships/hyperlink" Target="https://www.fdm.uni-kiel.de/de/tea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repository.cam.ac.uk/handle/1810/243750" TargetMode="External"/><Relationship Id="rId2" Type="http://schemas.openxmlformats.org/officeDocument/2006/relationships/hyperlink" Target="https://www.ed.ac.uk/information-services/research-support/research-data-service/research-data-management" TargetMode="External"/><Relationship Id="rId1" Type="http://schemas.openxmlformats.org/officeDocument/2006/relationships/slideLayout" Target="../slideLayouts/slideLayout2.xml"/><Relationship Id="rId4" Type="http://schemas.openxmlformats.org/officeDocument/2006/relationships/hyperlink" Target="https://www.monash.edu/__data/assets/pdf_file/0010/185869/data-management-brochure.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hyperlink" Target="http://www.pngall.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a:xfrm>
            <a:off x="1727120" y="3507245"/>
            <a:ext cx="8059897" cy="2806700"/>
          </a:xfrm>
        </p:spPr>
        <p:txBody>
          <a:bodyPr/>
          <a:lstStyle/>
          <a:p>
            <a:pPr>
              <a:defRPr/>
            </a:pPr>
            <a:r>
              <a:rPr lang="en-US" b="1">
                <a:latin typeface="Lato Semibold"/>
                <a:ea typeface="Lato Semibold"/>
                <a:cs typeface="Lato Semibold"/>
              </a:rPr>
              <a:t>Thilo Paul-Stüve &amp; Britta Petersen</a:t>
            </a:r>
            <a:endParaRPr/>
          </a:p>
          <a:p>
            <a:pPr>
              <a:defRPr/>
            </a:pPr>
            <a:r>
              <a:rPr lang="en-US"/>
              <a:t>Christian-Albrechts-Universität zu Kiel</a:t>
            </a:r>
            <a:br>
              <a:rPr lang="en-US"/>
            </a:br>
            <a:r>
              <a:rPr lang="en-US"/>
              <a:t>Forschungsdatenmanagement</a:t>
            </a:r>
          </a:p>
          <a:p>
            <a:pPr>
              <a:defRPr/>
            </a:pPr>
            <a:r>
              <a:rPr lang="en-US"/>
              <a:t>paul-stueve@rz.uni-kiel.de</a:t>
            </a:r>
            <a:endParaRPr/>
          </a:p>
        </p:txBody>
      </p:sp>
      <p:sp>
        <p:nvSpPr>
          <p:cNvPr id="5" name="Title 2"/>
          <p:cNvSpPr>
            <a:spLocks noGrp="1"/>
          </p:cNvSpPr>
          <p:nvPr>
            <p:ph type="title"/>
          </p:nvPr>
        </p:nvSpPr>
        <p:spPr bwMode="auto">
          <a:xfrm>
            <a:off x="1405906" y="1294284"/>
            <a:ext cx="8702324" cy="1401858"/>
          </a:xfrm>
        </p:spPr>
        <p:txBody>
          <a:bodyPr/>
          <a:lstStyle/>
          <a:p>
            <a:pPr>
              <a:defRPr/>
            </a:pPr>
            <a:r>
              <a:rPr lang="en-US"/>
              <a:t>Introduction to Research Data Management</a:t>
            </a:r>
            <a:endParaRPr/>
          </a:p>
        </p:txBody>
      </p:sp>
      <p:grpSp>
        <p:nvGrpSpPr>
          <p:cNvPr id="6" name="Group 6"/>
          <p:cNvGrpSpPr/>
          <p:nvPr/>
        </p:nvGrpSpPr>
        <p:grpSpPr bwMode="auto">
          <a:xfrm>
            <a:off x="1960903" y="6087879"/>
            <a:ext cx="7665666" cy="213393"/>
            <a:chOff x="0" y="0"/>
            <a:chExt cx="7665666" cy="213393"/>
          </a:xfrm>
        </p:grpSpPr>
        <p:sp>
          <p:nvSpPr>
            <p:cNvPr id="7" name="TextBox 3"/>
            <p:cNvSpPr/>
            <p:nvPr/>
          </p:nvSpPr>
          <p:spPr bwMode="auto">
            <a:xfrm>
              <a:off x="831489" y="0"/>
              <a:ext cx="6834175" cy="213393"/>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tx1"/>
                  </a:solidFill>
                  <a:latin typeface="Lato Light"/>
                  <a:ea typeface="Lato Light"/>
                  <a:cs typeface="Lato Light"/>
                </a:rPr>
                <a:t>This work is licensed under a </a:t>
              </a:r>
              <a:r>
                <a:rPr lang="en-GB" sz="800" u="sng">
                  <a:solidFill>
                    <a:schemeClr val="tx1"/>
                  </a:solidFill>
                  <a:latin typeface="Lato Light"/>
                  <a:ea typeface="Lato Light"/>
                  <a:cs typeface="Lato Light"/>
                  <a:hlinkClick r:id="rId2" tooltip="https://creativecommons.org/licenses/by/4.0/"/>
                </a:rPr>
                <a:t>Creative Commons Attribution 4.0 International License</a:t>
              </a:r>
              <a:r>
                <a:rPr lang="en-GB" sz="800">
                  <a:solidFill>
                    <a:schemeClr val="tx1"/>
                  </a:solidFill>
                  <a:latin typeface="Lato Light"/>
                  <a:ea typeface="Lato Light"/>
                  <a:cs typeface="Lato Light"/>
                </a:rPr>
                <a:t> with exception of the used material from other copyright holders.</a:t>
              </a:r>
              <a:endParaRPr sz="800" u="none" strike="noStrike" cap="none" spc="0">
                <a:ln>
                  <a:noFill/>
                </a:ln>
                <a:solidFill>
                  <a:schemeClr val="tx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0" y="39600"/>
              <a:ext cx="763200" cy="140400"/>
            </a:xfrm>
            <a:prstGeom prst="rect">
              <a:avLst/>
            </a:prstGeom>
            <a:effectLst>
              <a:outerShdw blurRad="50800" dist="38100" dir="2700000" algn="tl" rotWithShape="0">
                <a:schemeClr val="tx1">
                  <a:lumMod val="50000"/>
                  <a:lumOff val="50000"/>
                  <a:alpha val="40000"/>
                </a:schemeClr>
              </a:outerShdw>
            </a:effectLst>
          </p:spPr>
        </p:pic>
      </p:grpSp>
      <p:sp>
        <p:nvSpPr>
          <p:cNvPr id="9" name="Abgerundetes Rechteck 8"/>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Title 2"/>
          <p:cNvSpPr txBox="1"/>
          <p:nvPr/>
        </p:nvSpPr>
        <p:spPr bwMode="auto">
          <a:xfrm>
            <a:off x="78964" y="89164"/>
            <a:ext cx="2725777" cy="485040"/>
          </a:xfrm>
          <a:prstGeom prst="rect">
            <a:avLst/>
          </a:prstGeom>
        </p:spPr>
        <p:txBody>
          <a:bodyPr vert="horz" lIns="91440" tIns="45720" rIns="91440" bIns="45720" rtlCol="0" anchor="ctr">
            <a:normAutofit/>
          </a:bodyPr>
          <a:lstStyle>
            <a:lvl1pPr algn="ctr" defTabSz="863599">
              <a:defRPr sz="32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a:cs typeface="Adobe Devanagari"/>
              </a:rPr>
              <a:t>Welcome!</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9</a:t>
            </a:fld>
            <a:endParaRPr lang="en-GB"/>
          </a:p>
        </p:txBody>
      </p:sp>
      <p:sp>
        <p:nvSpPr>
          <p:cNvPr id="6" name="Text Placeholder 3"/>
          <p:cNvSpPr>
            <a:spLocks noGrp="1"/>
          </p:cNvSpPr>
          <p:nvPr>
            <p:ph type="body" idx="10"/>
          </p:nvPr>
        </p:nvSpPr>
        <p:spPr bwMode="auto"/>
        <p:txBody>
          <a:bodyPr/>
          <a:lstStyle/>
          <a:p>
            <a:pPr marL="0" indent="0">
              <a:buNone/>
              <a:defRPr/>
            </a:pPr>
            <a:r>
              <a:rPr lang="de-DE" b="1" dirty="0"/>
              <a:t>Think-Pair-Share</a:t>
            </a:r>
            <a:endParaRPr dirty="0"/>
          </a:p>
          <a:p>
            <a:pPr marL="0" indent="0">
              <a:buNone/>
              <a:defRPr/>
            </a:pPr>
            <a:endParaRPr lang="en-US" b="1" dirty="0"/>
          </a:p>
          <a:p>
            <a:pPr marL="0" indent="0">
              <a:buNone/>
              <a:defRPr/>
            </a:pPr>
            <a:r>
              <a:rPr lang="en-US" b="1" dirty="0"/>
              <a:t>You will have fife minutes with your partner.  Please discuss!</a:t>
            </a:r>
            <a:endParaRPr dirty="0"/>
          </a:p>
          <a:p>
            <a:pPr marL="0" indent="0">
              <a:buNone/>
              <a:defRPr/>
            </a:pPr>
            <a:endParaRPr lang="en-US" b="1" dirty="0"/>
          </a:p>
          <a:p>
            <a:pPr>
              <a:defRPr/>
            </a:pPr>
            <a:r>
              <a:rPr lang="en-US" dirty="0"/>
              <a:t>What do you think is research data management? </a:t>
            </a:r>
            <a:endParaRPr dirty="0"/>
          </a:p>
          <a:p>
            <a:pPr>
              <a:defRPr/>
            </a:pPr>
            <a:endParaRPr lang="en-US" dirty="0"/>
          </a:p>
          <a:p>
            <a:pPr>
              <a:defRPr/>
            </a:pPr>
            <a:r>
              <a:rPr lang="en-US" dirty="0"/>
              <a:t>What might be the benefit of it?</a:t>
            </a:r>
            <a:endParaRPr dirty="0"/>
          </a:p>
          <a:p>
            <a:pPr>
              <a:defRPr/>
            </a:pPr>
            <a:endParaRPr lang="en-US" dirty="0"/>
          </a:p>
          <a:p>
            <a:pPr marL="0" indent="0">
              <a:buNone/>
              <a:defRPr/>
            </a:pPr>
            <a:r>
              <a:rPr lang="en-US" b="1" dirty="0"/>
              <a:t>Share your thoughts with us when you are back!</a:t>
            </a:r>
          </a:p>
          <a:p>
            <a:pPr marL="0" indent="0">
              <a:buNone/>
              <a:defRPr/>
            </a:pPr>
            <a:endParaRPr lang="en-US" b="1" dirty="0"/>
          </a:p>
          <a:p>
            <a:pPr marL="0" indent="0">
              <a:buNone/>
              <a:defRPr/>
            </a:pPr>
            <a:endParaRPr lang="en-US" dirty="0"/>
          </a:p>
          <a:p>
            <a:pPr marL="0" indent="0">
              <a:buNone/>
              <a:defRPr/>
            </a:pPr>
            <a:endParaRPr lang="en-US" dirty="0"/>
          </a:p>
        </p:txBody>
      </p:sp>
      <p:sp>
        <p:nvSpPr>
          <p:cNvPr id="7" name="Abgerundetes Rechteck 6"/>
          <p:cNvSpPr/>
          <p:nvPr/>
        </p:nvSpPr>
        <p:spPr bwMode="auto">
          <a:xfrm>
            <a:off x="-187344" y="-157912"/>
            <a:ext cx="3064093"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3"/>
          <p:cNvSpPr txBox="1"/>
          <p:nvPr/>
        </p:nvSpPr>
        <p:spPr bwMode="auto">
          <a:xfrm>
            <a:off x="-3571" y="-45075"/>
            <a:ext cx="3394524" cy="835303"/>
          </a:xfrm>
          <a:prstGeom prst="rect">
            <a:avLst/>
          </a:prstGeom>
        </p:spPr>
        <p:txBody>
          <a:bodyPr vert="horz" lIns="91440" tIns="45720" rIns="91440" bIns="45720" rtlCol="0" anchor="ctr">
            <a:normAutofit/>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defRPr/>
            </a:pPr>
            <a:r>
              <a:rPr lang="en-US" sz="1600"/>
              <a:t>Research Data Management</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10</a:t>
            </a:fld>
            <a:endParaRPr lang="en-GB"/>
          </a:p>
        </p:txBody>
      </p:sp>
      <p:sp>
        <p:nvSpPr>
          <p:cNvPr id="5" name="Title 2"/>
          <p:cNvSpPr>
            <a:spLocks noGrp="1"/>
          </p:cNvSpPr>
          <p:nvPr>
            <p:ph type="title"/>
          </p:nvPr>
        </p:nvSpPr>
        <p:spPr bwMode="auto">
          <a:xfrm>
            <a:off x="315368" y="646212"/>
            <a:ext cx="8702324" cy="835303"/>
          </a:xfrm>
        </p:spPr>
        <p:txBody>
          <a:bodyPr/>
          <a:lstStyle/>
          <a:p>
            <a:pPr>
              <a:defRPr/>
            </a:pPr>
            <a:r>
              <a:rPr lang="en-US"/>
              <a:t>Research Data Management</a:t>
            </a:r>
            <a:endParaRPr/>
          </a:p>
        </p:txBody>
      </p:sp>
      <p:sp>
        <p:nvSpPr>
          <p:cNvPr id="6" name="Text Placeholder 3"/>
          <p:cNvSpPr>
            <a:spLocks noGrp="1"/>
          </p:cNvSpPr>
          <p:nvPr>
            <p:ph type="body" idx="10"/>
          </p:nvPr>
        </p:nvSpPr>
        <p:spPr bwMode="auto">
          <a:xfrm>
            <a:off x="315367" y="1660114"/>
            <a:ext cx="10629413" cy="4810603"/>
          </a:xfrm>
        </p:spPr>
        <p:txBody>
          <a:bodyPr/>
          <a:lstStyle/>
          <a:p>
            <a:pPr>
              <a:defRPr/>
            </a:pPr>
            <a:r>
              <a:rPr lang="en-US"/>
              <a:t>‘Research data management is an explicit process covering the creation and stewardship of research materials to enable their use for as long as they retain value.’ – </a:t>
            </a:r>
            <a:r>
              <a:rPr lang="en-US" u="sng">
                <a:hlinkClick r:id="rId2" tooltip="http://www.dcc.ac.uk/digital-curation/glossary#R"/>
              </a:rPr>
              <a:t>DCC Glossary</a:t>
            </a:r>
            <a:endParaRPr lang="en-US"/>
          </a:p>
          <a:p>
            <a:pPr>
              <a:defRPr/>
            </a:pPr>
            <a:r>
              <a:rPr lang="en-US"/>
              <a:t>‘</a:t>
            </a:r>
            <a:r>
              <a:rPr lang="en-GB"/>
              <a:t>Research Data Management (RDM) is the methodical handling of the information produced or re-used during the course of academic research.</a:t>
            </a:r>
            <a:r>
              <a:rPr lang="en-US"/>
              <a:t>’ – </a:t>
            </a:r>
            <a:r>
              <a:rPr lang="en-US" u="sng">
                <a:hlinkClick r:id="rId3" tooltip="https://www.ed.ac.uk/information-services/research-support/research-data-service/research-data-management"/>
              </a:rPr>
              <a:t>University of Edinburgh Research Data Service</a:t>
            </a:r>
            <a:endParaRPr lang="en-US"/>
          </a:p>
        </p:txBody>
      </p:sp>
      <p:sp>
        <p:nvSpPr>
          <p:cNvPr id="7" name="Abgerundetes Rechteck 6"/>
          <p:cNvSpPr/>
          <p:nvPr/>
        </p:nvSpPr>
        <p:spPr bwMode="auto">
          <a:xfrm>
            <a:off x="-187344" y="-157912"/>
            <a:ext cx="3064093"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3"/>
          <p:cNvSpPr txBox="1"/>
          <p:nvPr/>
        </p:nvSpPr>
        <p:spPr bwMode="auto">
          <a:xfrm>
            <a:off x="-3571" y="-45075"/>
            <a:ext cx="3394524" cy="835303"/>
          </a:xfrm>
          <a:prstGeom prst="rect">
            <a:avLst/>
          </a:prstGeom>
        </p:spPr>
        <p:txBody>
          <a:bodyPr vert="horz" lIns="91440" tIns="45720" rIns="91440" bIns="45720" rtlCol="0" anchor="ctr">
            <a:normAutofit/>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defRPr/>
            </a:pPr>
            <a:r>
              <a:rPr lang="en-US" sz="1600"/>
              <a:t>Research Data Management</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11</a:t>
            </a:fld>
            <a:endParaRPr lang="en-GB"/>
          </a:p>
        </p:txBody>
      </p:sp>
      <p:sp>
        <p:nvSpPr>
          <p:cNvPr id="6" name="Text Placeholder 3"/>
          <p:cNvSpPr>
            <a:spLocks noGrp="1"/>
          </p:cNvSpPr>
          <p:nvPr>
            <p:ph type="body" sz="quarter" idx="10"/>
          </p:nvPr>
        </p:nvSpPr>
        <p:spPr bwMode="auto">
          <a:xfrm>
            <a:off x="315369" y="1793294"/>
            <a:ext cx="5184000" cy="4168305"/>
          </a:xfrm>
        </p:spPr>
        <p:txBody>
          <a:bodyPr numCol="1"/>
          <a:lstStyle/>
          <a:p>
            <a:pPr>
              <a:defRPr/>
            </a:pPr>
            <a:r>
              <a:rPr lang="en-US"/>
              <a:t>Reproducibility of results</a:t>
            </a:r>
            <a:endParaRPr/>
          </a:p>
          <a:p>
            <a:pPr>
              <a:defRPr/>
            </a:pPr>
            <a:r>
              <a:rPr lang="en-US"/>
              <a:t>Findability of the data</a:t>
            </a:r>
            <a:endParaRPr/>
          </a:p>
          <a:p>
            <a:pPr>
              <a:defRPr/>
            </a:pPr>
            <a:r>
              <a:rPr lang="en-US"/>
              <a:t>Traceability of research</a:t>
            </a:r>
            <a:endParaRPr/>
          </a:p>
          <a:p>
            <a:pPr>
              <a:defRPr/>
            </a:pPr>
            <a:r>
              <a:rPr lang="en-US"/>
              <a:t>Transparency of research</a:t>
            </a:r>
            <a:endParaRPr/>
          </a:p>
          <a:p>
            <a:pPr>
              <a:defRPr/>
            </a:pPr>
            <a:r>
              <a:rPr lang="en-US"/>
              <a:t>Quality assurance and quality attribute</a:t>
            </a:r>
            <a:endParaRPr/>
          </a:p>
          <a:p>
            <a:pPr>
              <a:defRPr/>
            </a:pPr>
            <a:r>
              <a:rPr lang="en-US"/>
              <a:t>Efficiency in the research process</a:t>
            </a:r>
            <a:endParaRPr/>
          </a:p>
          <a:p>
            <a:pPr>
              <a:defRPr/>
            </a:pPr>
            <a:r>
              <a:rPr lang="en-US"/>
              <a:t>Sustainability</a:t>
            </a:r>
            <a:endParaRPr lang="de-DE"/>
          </a:p>
          <a:p>
            <a:pPr marL="0" indent="0">
              <a:buNone/>
              <a:defRPr/>
            </a:pPr>
            <a:endParaRPr lang="en-US"/>
          </a:p>
        </p:txBody>
      </p:sp>
      <p:sp>
        <p:nvSpPr>
          <p:cNvPr id="3" name="Text Placeholder 2"/>
          <p:cNvSpPr>
            <a:spLocks noGrp="1"/>
          </p:cNvSpPr>
          <p:nvPr>
            <p:ph type="body" sz="quarter" idx="11"/>
          </p:nvPr>
        </p:nvSpPr>
        <p:spPr bwMode="auto">
          <a:xfrm>
            <a:off x="5760781" y="1793294"/>
            <a:ext cx="5184000" cy="4168305"/>
          </a:xfrm>
        </p:spPr>
        <p:txBody>
          <a:bodyPr/>
          <a:lstStyle/>
          <a:p>
            <a:pPr marL="720724" indent="-457200">
              <a:defRPr/>
            </a:pPr>
            <a:r>
              <a:rPr lang="de-DE"/>
              <a:t>Knowledge generation</a:t>
            </a:r>
          </a:p>
          <a:p>
            <a:pPr marL="720724" indent="-457200">
              <a:defRPr/>
            </a:pPr>
            <a:r>
              <a:rPr lang="en-US"/>
              <a:t>No redundancy</a:t>
            </a:r>
            <a:endParaRPr/>
          </a:p>
          <a:p>
            <a:pPr marL="720724" indent="-457200">
              <a:defRPr/>
            </a:pPr>
            <a:r>
              <a:rPr lang="en-US"/>
              <a:t>Structuring, organisation</a:t>
            </a:r>
          </a:p>
          <a:p>
            <a:pPr marL="720724" indent="-457200">
              <a:defRPr/>
            </a:pPr>
            <a:r>
              <a:rPr lang="en-US"/>
              <a:t>Enable collaborations</a:t>
            </a:r>
            <a:endParaRPr/>
          </a:p>
          <a:p>
            <a:pPr marL="720724" indent="-457200">
              <a:defRPr/>
            </a:pPr>
            <a:r>
              <a:rPr lang="de-DE"/>
              <a:t>…</a:t>
            </a:r>
            <a:endParaRPr/>
          </a:p>
          <a:p>
            <a:pPr marL="720724" indent="-457200">
              <a:defRPr/>
            </a:pPr>
            <a:r>
              <a:rPr lang="de-DE"/>
              <a:t>…</a:t>
            </a:r>
            <a:endParaRPr/>
          </a:p>
          <a:p>
            <a:pPr>
              <a:defRPr/>
            </a:pPr>
            <a:endParaRPr lang="en-US"/>
          </a:p>
          <a:p>
            <a:pPr>
              <a:defRPr/>
            </a:pPr>
            <a:endParaRPr lang="en-GB"/>
          </a:p>
        </p:txBody>
      </p:sp>
      <p:sp>
        <p:nvSpPr>
          <p:cNvPr id="8" name="Abgerundetes Rechteck 7"/>
          <p:cNvSpPr/>
          <p:nvPr/>
        </p:nvSpPr>
        <p:spPr bwMode="auto">
          <a:xfrm>
            <a:off x="-187344" y="-157912"/>
            <a:ext cx="3064093"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3"/>
          <p:cNvSpPr txBox="1"/>
          <p:nvPr/>
        </p:nvSpPr>
        <p:spPr bwMode="auto">
          <a:xfrm>
            <a:off x="-3571" y="-45075"/>
            <a:ext cx="3394524" cy="835303"/>
          </a:xfrm>
          <a:prstGeom prst="rect">
            <a:avLst/>
          </a:prstGeom>
        </p:spPr>
        <p:txBody>
          <a:bodyPr vert="horz" lIns="91440" tIns="45720" rIns="91440" bIns="45720" rtlCol="0" anchor="ctr">
            <a:normAutofit/>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defRPr/>
            </a:pPr>
            <a:r>
              <a:rPr lang="en-US" sz="1600"/>
              <a:t>Research Data Management</a:t>
            </a:r>
            <a:endParaRPr/>
          </a:p>
        </p:txBody>
      </p:sp>
      <p:sp>
        <p:nvSpPr>
          <p:cNvPr id="5" name="TextBox 4"/>
          <p:cNvSpPr txBox="1"/>
          <p:nvPr/>
        </p:nvSpPr>
        <p:spPr bwMode="auto">
          <a:xfrm>
            <a:off x="315368" y="1151702"/>
            <a:ext cx="10410253" cy="461665"/>
          </a:xfrm>
          <a:prstGeom prst="rect">
            <a:avLst/>
          </a:prstGeom>
        </p:spPr>
        <p:style>
          <a:lnRef idx="0">
            <a:srgbClr val="000000"/>
          </a:lnRef>
          <a:fillRef idx="0">
            <a:srgbClr val="000000"/>
          </a:fillRef>
          <a:effectRef idx="0">
            <a:srgbClr val="000000"/>
          </a:effectRef>
          <a:fontRef idx="none"/>
        </p:style>
        <p:txBody>
          <a:bodyPr wrap="square" rtlCol="0">
            <a:spAutoFit/>
          </a:bodyPr>
          <a:lstStyle/>
          <a:p>
            <a:pPr>
              <a:defRPr/>
            </a:pPr>
            <a:r>
              <a:rPr lang="en-US" sz="2400">
                <a:solidFill>
                  <a:schemeClr val="bg1"/>
                </a:solidFill>
                <a:latin typeface="Lato Light"/>
                <a:ea typeface="Lato Light"/>
                <a:cs typeface="Lato Light"/>
              </a:rPr>
              <a:t>What do you think is the benefit of good research data management?</a:t>
            </a:r>
            <a:endParaRPr/>
          </a:p>
        </p:txBody>
      </p:sp>
      <p:sp>
        <p:nvSpPr>
          <p:cNvPr id="7" name="Titel 6"/>
          <p:cNvSpPr>
            <a:spLocks noGrp="1"/>
          </p:cNvSpPr>
          <p:nvPr>
            <p:ph type="title"/>
          </p:nvPr>
        </p:nvSpPr>
        <p:spPr/>
        <p:txBody>
          <a:bodyPr/>
          <a:lstStyle/>
          <a:p>
            <a:endParaRPr lang="de-DE"/>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12</a:t>
            </a:fld>
            <a:endParaRPr lang="en-GB"/>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Break</a:t>
            </a:r>
            <a:endParaRPr/>
          </a:p>
        </p:txBody>
      </p:sp>
      <p:pic>
        <p:nvPicPr>
          <p:cNvPr id="8" name="Grafik 7"/>
          <p:cNvPicPr>
            <a:picLocks noChangeAspect="1"/>
          </p:cNvPicPr>
          <p:nvPr/>
        </p:nvPicPr>
        <p:blipFill>
          <a:blip r:embed="rId2"/>
          <a:stretch/>
        </p:blipFill>
        <p:spPr bwMode="auto">
          <a:xfrm>
            <a:off x="2683148" y="884457"/>
            <a:ext cx="5810226" cy="5810226"/>
          </a:xfrm>
          <a:prstGeom prst="rect">
            <a:avLst/>
          </a:prstGeom>
        </p:spPr>
      </p:pic>
      <p:sp>
        <p:nvSpPr>
          <p:cNvPr id="2" name="Titel 1"/>
          <p:cNvSpPr>
            <a:spLocks noGrp="1"/>
          </p:cNvSpPr>
          <p:nvPr>
            <p:ph type="title"/>
          </p:nvPr>
        </p:nvSpPr>
        <p:spPr bwMode="auto">
          <a:xfrm>
            <a:off x="1395670" y="1942356"/>
            <a:ext cx="4608512" cy="835303"/>
          </a:xfrm>
        </p:spPr>
        <p:txBody>
          <a:bodyPr>
            <a:normAutofit/>
          </a:bodyPr>
          <a:lstStyle/>
          <a:p>
            <a:pPr>
              <a:defRPr/>
            </a:pPr>
            <a:r>
              <a:rPr lang="de-DE" sz="3000"/>
              <a:t>Have a break!</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ounded Rectangle 19"/>
          <p:cNvSpPr/>
          <p:nvPr/>
        </p:nvSpPr>
        <p:spPr bwMode="auto">
          <a:xfrm>
            <a:off x="3302718" y="2022464"/>
            <a:ext cx="4661838" cy="1384866"/>
          </a:xfrm>
          <a:prstGeom prst="roundRect">
            <a:avLst>
              <a:gd name="adj" fmla="val 50000"/>
            </a:avLst>
          </a:prstGeom>
          <a:solidFill>
            <a:srgbClr val="FFFFFF">
              <a:alpha val="35000"/>
            </a:srgbClr>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ClrTx/>
              <a:buSzTx/>
              <a:buFontTx/>
              <a:buNone/>
              <a:defRPr/>
            </a:pPr>
            <a:endParaRPr lang="en-GB" sz="1800" b="0" i="0" u="none" strike="noStrike" cap="none" spc="0">
              <a:ln>
                <a:noFill/>
              </a:ln>
              <a:solidFill>
                <a:srgbClr val="000000"/>
              </a:solidFill>
              <a:latin typeface="Helvetica"/>
              <a:ea typeface="Helvetica"/>
              <a:cs typeface="Helvetica"/>
            </a:endParaRPr>
          </a:p>
        </p:txBody>
      </p:sp>
      <p:sp>
        <p:nvSpPr>
          <p:cNvPr id="5" name="Rounded Rectangle 1"/>
          <p:cNvSpPr/>
          <p:nvPr/>
        </p:nvSpPr>
        <p:spPr bwMode="auto">
          <a:xfrm rot="1941543">
            <a:off x="3161548" y="4199226"/>
            <a:ext cx="3296309" cy="1384866"/>
          </a:xfrm>
          <a:prstGeom prst="roundRect">
            <a:avLst>
              <a:gd name="adj" fmla="val 50000"/>
            </a:avLst>
          </a:prstGeom>
          <a:solidFill>
            <a:srgbClr val="FFFFFF">
              <a:alpha val="35000"/>
            </a:srgbClr>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ClrTx/>
              <a:buSzTx/>
              <a:buFontTx/>
              <a:buNone/>
              <a:defRPr/>
            </a:pPr>
            <a:endParaRPr lang="en-GB" sz="1800" b="0" i="0" u="none" strike="noStrike" cap="none" spc="0">
              <a:ln>
                <a:noFill/>
              </a:ln>
              <a:solidFill>
                <a:srgbClr val="000000"/>
              </a:solidFill>
              <a:latin typeface="Helvetica"/>
              <a:ea typeface="Helvetica"/>
              <a:cs typeface="Helvetica"/>
            </a:endParaRPr>
          </a:p>
        </p:txBody>
      </p:sp>
      <p:sp>
        <p:nvSpPr>
          <p:cNvPr id="6" name="Slide Number Placeholder 2"/>
          <p:cNvSpPr>
            <a:spLocks noGrp="1"/>
          </p:cNvSpPr>
          <p:nvPr>
            <p:ph type="sldNum" sz="quarter" idx="2"/>
          </p:nvPr>
        </p:nvSpPr>
        <p:spPr bwMode="auto"/>
        <p:txBody>
          <a:bodyPr/>
          <a:lstStyle/>
          <a:p>
            <a:pPr lvl="0">
              <a:defRPr/>
            </a:pPr>
            <a:fld id="{86CB4B4D-7CA3-9044-876B-883B54F8677D}" type="slidenum">
              <a:rPr lang="en-GB"/>
              <a:t>13</a:t>
            </a:fld>
            <a:endParaRPr lang="en-GB"/>
          </a:p>
        </p:txBody>
      </p:sp>
      <p:sp>
        <p:nvSpPr>
          <p:cNvPr id="8" name="Oval 4"/>
          <p:cNvSpPr>
            <a:spLocks noChangeAspect="1"/>
          </p:cNvSpPr>
          <p:nvPr/>
        </p:nvSpPr>
        <p:spPr bwMode="auto">
          <a:xfrm>
            <a:off x="5054769" y="1172099"/>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PLANNING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RESEARCH</a:t>
            </a:r>
            <a:endParaRPr/>
          </a:p>
        </p:txBody>
      </p:sp>
      <p:sp>
        <p:nvSpPr>
          <p:cNvPr id="9" name="Oval 7"/>
          <p:cNvSpPr>
            <a:spLocks noChangeAspect="1"/>
          </p:cNvSpPr>
          <p:nvPr/>
        </p:nvSpPr>
        <p:spPr bwMode="auto">
          <a:xfrm>
            <a:off x="5054769" y="48096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PUBLISHING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AND</a:t>
            </a:r>
            <a:r>
              <a:rPr lang="en-US" sz="1200" u="none" strike="noStrike" cap="none" spc="0">
                <a:ln>
                  <a:noFill/>
                </a:ln>
                <a:solidFill>
                  <a:schemeClr val="bg1"/>
                </a:solidFill>
                <a:latin typeface="Lato Medium"/>
                <a:ea typeface="Lato Medium"/>
                <a:cs typeface="Lato Medium"/>
              </a:rPr>
              <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Medium"/>
                <a:ea typeface="Lato Medium"/>
                <a:cs typeface="Lato Medium"/>
              </a:rPr>
              <a:t>SHARING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grpSp>
        <p:nvGrpSpPr>
          <p:cNvPr id="10" name="Group 10"/>
          <p:cNvGrpSpPr/>
          <p:nvPr/>
        </p:nvGrpSpPr>
        <p:grpSpPr bwMode="auto">
          <a:xfrm>
            <a:off x="3421860" y="2135213"/>
            <a:ext cx="4417820" cy="2881275"/>
            <a:chOff x="3514530" y="2042100"/>
            <a:chExt cx="4417820" cy="2881275"/>
          </a:xfrm>
        </p:grpSpPr>
        <p:sp>
          <p:nvSpPr>
            <p:cNvPr id="11" name="Oval 5"/>
            <p:cNvSpPr>
              <a:spLocks noChangeAspect="1"/>
            </p:cNvSpPr>
            <p:nvPr/>
          </p:nvSpPr>
          <p:spPr bwMode="auto">
            <a:xfrm>
              <a:off x="6780350" y="20421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COLLECTING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2" name="Oval 6"/>
            <p:cNvSpPr>
              <a:spLocks noChangeAspect="1"/>
            </p:cNvSpPr>
            <p:nvPr/>
          </p:nvSpPr>
          <p:spPr bwMode="auto">
            <a:xfrm>
              <a:off x="6780350" y="3771375"/>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PROCESSING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AND</a:t>
              </a:r>
              <a:r>
                <a:rPr lang="en-US" sz="1200" u="none" strike="noStrike" cap="none" spc="0">
                  <a:ln>
                    <a:noFill/>
                  </a:ln>
                  <a:solidFill>
                    <a:schemeClr val="bg1"/>
                  </a:solidFill>
                  <a:latin typeface="Lato Medium"/>
                  <a:ea typeface="Lato Medium"/>
                  <a:cs typeface="Lato Medium"/>
                </a:rPr>
                <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Medium"/>
                  <a:ea typeface="Lato Medium"/>
                  <a:cs typeface="Lato Medium"/>
                </a:rPr>
                <a:t>ANALYSING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3" name="Oval 8"/>
            <p:cNvSpPr>
              <a:spLocks noChangeAspect="1"/>
            </p:cNvSpPr>
            <p:nvPr/>
          </p:nvSpPr>
          <p:spPr bwMode="auto">
            <a:xfrm>
              <a:off x="3514530" y="371385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PRESERVING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4" name="Oval 9"/>
            <p:cNvSpPr>
              <a:spLocks noChangeAspect="1"/>
            </p:cNvSpPr>
            <p:nvPr/>
          </p:nvSpPr>
          <p:spPr bwMode="auto">
            <a:xfrm>
              <a:off x="3514530" y="20421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RE-USING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grpSp>
      <p:pic>
        <p:nvPicPr>
          <p:cNvPr id="15" name="Picture 15"/>
          <p:cNvPicPr>
            <a:picLocks noChangeAspect="1"/>
          </p:cNvPicPr>
          <p:nvPr/>
        </p:nvPicPr>
        <p:blipFill>
          <a:blip r:embed="rId2"/>
          <a:stretch/>
        </p:blipFill>
        <p:spPr bwMode="auto">
          <a:xfrm>
            <a:off x="9678750" y="5530724"/>
            <a:ext cx="1266031" cy="430876"/>
          </a:xfrm>
          <a:prstGeom prst="rect">
            <a:avLst/>
          </a:prstGeom>
        </p:spPr>
      </p:pic>
      <p:grpSp>
        <p:nvGrpSpPr>
          <p:cNvPr id="16" name="Group 33"/>
          <p:cNvGrpSpPr/>
          <p:nvPr/>
        </p:nvGrpSpPr>
        <p:grpSpPr bwMode="auto">
          <a:xfrm>
            <a:off x="3804282" y="1965205"/>
            <a:ext cx="3625147" cy="3191384"/>
            <a:chOff x="3816019" y="1988371"/>
            <a:chExt cx="3625147" cy="3191384"/>
          </a:xfrm>
          <a:solidFill>
            <a:srgbClr val="92D050"/>
          </a:solidFill>
        </p:grpSpPr>
        <p:sp>
          <p:nvSpPr>
            <p:cNvPr id="17" name="Freeform 35"/>
            <p:cNvSpPr/>
            <p:nvPr/>
          </p:nvSpPr>
          <p:spPr bwMode="auto">
            <a:xfrm rot="1799998">
              <a:off x="6259986" y="1988371"/>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6" rIns="98419"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18" name="Freeform 37"/>
            <p:cNvSpPr/>
            <p:nvPr/>
          </p:nvSpPr>
          <p:spPr bwMode="auto">
            <a:xfrm rot="5400000">
              <a:off x="7069317" y="3371604"/>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6" rIns="98419" bIns="83128"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19" name="Freeform 39"/>
            <p:cNvSpPr/>
            <p:nvPr/>
          </p:nvSpPr>
          <p:spPr bwMode="auto">
            <a:xfrm rot="19799998">
              <a:off x="6276068" y="4764120"/>
              <a:ext cx="328064" cy="415635"/>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328063" y="332507"/>
                  </a:moveTo>
                  <a:lnTo>
                    <a:pt x="164031" y="332507"/>
                  </a:lnTo>
                  <a:lnTo>
                    <a:pt x="164031" y="415634"/>
                  </a:lnTo>
                  <a:lnTo>
                    <a:pt x="0" y="207817"/>
                  </a:lnTo>
                  <a:lnTo>
                    <a:pt x="164031" y="0"/>
                  </a:lnTo>
                  <a:lnTo>
                    <a:pt x="164031" y="83127"/>
                  </a:lnTo>
                  <a:lnTo>
                    <a:pt x="328063" y="83127"/>
                  </a:lnTo>
                  <a:lnTo>
                    <a:pt x="328063" y="33250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417" tIns="83127" rIns="1"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0" name="Freeform 41"/>
            <p:cNvSpPr/>
            <p:nvPr/>
          </p:nvSpPr>
          <p:spPr bwMode="auto">
            <a:xfrm rot="23445633">
              <a:off x="4662939" y="4756840"/>
              <a:ext cx="341045" cy="415635"/>
            </a:xfrm>
            <a:custGeom>
              <a:avLst/>
              <a:gdLst>
                <a:gd name="connsiteX0" fmla="*/ 0 w 341044"/>
                <a:gd name="connsiteY0" fmla="*/ 83127 h 415634"/>
                <a:gd name="connsiteX1" fmla="*/ 170522 w 341044"/>
                <a:gd name="connsiteY1" fmla="*/ 83127 h 415634"/>
                <a:gd name="connsiteX2" fmla="*/ 170522 w 341044"/>
                <a:gd name="connsiteY2" fmla="*/ 0 h 415634"/>
                <a:gd name="connsiteX3" fmla="*/ 341044 w 341044"/>
                <a:gd name="connsiteY3" fmla="*/ 207817 h 415634"/>
                <a:gd name="connsiteX4" fmla="*/ 170522 w 341044"/>
                <a:gd name="connsiteY4" fmla="*/ 415634 h 415634"/>
                <a:gd name="connsiteX5" fmla="*/ 170522 w 341044"/>
                <a:gd name="connsiteY5" fmla="*/ 332507 h 415634"/>
                <a:gd name="connsiteX6" fmla="*/ 0 w 341044"/>
                <a:gd name="connsiteY6" fmla="*/ 332507 h 415634"/>
                <a:gd name="connsiteX7" fmla="*/ 0 w 341044"/>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044" h="415634" extrusionOk="0">
                  <a:moveTo>
                    <a:pt x="341044" y="332507"/>
                  </a:moveTo>
                  <a:lnTo>
                    <a:pt x="170522" y="332507"/>
                  </a:lnTo>
                  <a:lnTo>
                    <a:pt x="170522" y="415634"/>
                  </a:lnTo>
                  <a:lnTo>
                    <a:pt x="0" y="207817"/>
                  </a:lnTo>
                  <a:lnTo>
                    <a:pt x="170522" y="0"/>
                  </a:lnTo>
                  <a:lnTo>
                    <a:pt x="170522" y="83127"/>
                  </a:lnTo>
                  <a:lnTo>
                    <a:pt x="341044" y="83127"/>
                  </a:lnTo>
                  <a:lnTo>
                    <a:pt x="341044" y="33250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2313" tIns="83127" rIns="0"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1" name="Freeform 43"/>
            <p:cNvSpPr/>
            <p:nvPr/>
          </p:nvSpPr>
          <p:spPr bwMode="auto">
            <a:xfrm rot="16216317">
              <a:off x="3868734" y="3372809"/>
              <a:ext cx="310204" cy="415634"/>
            </a:xfrm>
            <a:custGeom>
              <a:avLst/>
              <a:gdLst>
                <a:gd name="connsiteX0" fmla="*/ 0 w 310204"/>
                <a:gd name="connsiteY0" fmla="*/ 83127 h 415634"/>
                <a:gd name="connsiteX1" fmla="*/ 155102 w 310204"/>
                <a:gd name="connsiteY1" fmla="*/ 83127 h 415634"/>
                <a:gd name="connsiteX2" fmla="*/ 155102 w 310204"/>
                <a:gd name="connsiteY2" fmla="*/ 0 h 415634"/>
                <a:gd name="connsiteX3" fmla="*/ 310204 w 310204"/>
                <a:gd name="connsiteY3" fmla="*/ 207817 h 415634"/>
                <a:gd name="connsiteX4" fmla="*/ 155102 w 310204"/>
                <a:gd name="connsiteY4" fmla="*/ 415634 h 415634"/>
                <a:gd name="connsiteX5" fmla="*/ 155102 w 310204"/>
                <a:gd name="connsiteY5" fmla="*/ 332507 h 415634"/>
                <a:gd name="connsiteX6" fmla="*/ 0 w 310204"/>
                <a:gd name="connsiteY6" fmla="*/ 332507 h 415634"/>
                <a:gd name="connsiteX7" fmla="*/ 0 w 310204"/>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204" h="415634" extrusionOk="0">
                  <a:moveTo>
                    <a:pt x="0" y="83127"/>
                  </a:moveTo>
                  <a:lnTo>
                    <a:pt x="155102" y="83127"/>
                  </a:lnTo>
                  <a:lnTo>
                    <a:pt x="155102" y="0"/>
                  </a:lnTo>
                  <a:lnTo>
                    <a:pt x="310204" y="207817"/>
                  </a:lnTo>
                  <a:lnTo>
                    <a:pt x="155102" y="415634"/>
                  </a:lnTo>
                  <a:lnTo>
                    <a:pt x="15510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7" rIns="93061" bIns="83126"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2" name="Freeform 45"/>
            <p:cNvSpPr/>
            <p:nvPr/>
          </p:nvSpPr>
          <p:spPr bwMode="auto">
            <a:xfrm rot="19799998">
              <a:off x="4657406" y="1997656"/>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7" rIns="98419" bIns="83126" numCol="1" spcCol="1270" anchor="ctr" anchorCtr="0">
              <a:noAutofit/>
            </a:bodyPr>
            <a:lstStyle/>
            <a:p>
              <a:pPr marL="0" lvl="0" indent="0" algn="ctr" defTabSz="666750">
                <a:lnSpc>
                  <a:spcPct val="90000"/>
                </a:lnSpc>
                <a:spcBef>
                  <a:spcPts val="0"/>
                </a:spcBef>
                <a:spcAft>
                  <a:spcPts val="0"/>
                </a:spcAft>
                <a:buNone/>
                <a:defRPr/>
              </a:pPr>
              <a:endParaRPr lang="en-US" sz="1500"/>
            </a:p>
          </p:txBody>
        </p:sp>
      </p:grpSp>
      <p:sp>
        <p:nvSpPr>
          <p:cNvPr id="23" name="Abgerundetes Rechteck 22"/>
          <p:cNvSpPr/>
          <p:nvPr/>
        </p:nvSpPr>
        <p:spPr bwMode="auto">
          <a:xfrm>
            <a:off x="-187344" y="-157912"/>
            <a:ext cx="3064093"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7" name="Title 3"/>
          <p:cNvSpPr>
            <a:spLocks noGrp="1"/>
          </p:cNvSpPr>
          <p:nvPr>
            <p:ph type="title"/>
          </p:nvPr>
        </p:nvSpPr>
        <p:spPr bwMode="auto">
          <a:xfrm>
            <a:off x="58289" y="-45075"/>
            <a:ext cx="3106492" cy="835303"/>
          </a:xfrm>
        </p:spPr>
        <p:txBody>
          <a:bodyPr>
            <a:normAutofit/>
          </a:bodyPr>
          <a:lstStyle/>
          <a:p>
            <a:pPr>
              <a:defRPr/>
            </a:pPr>
            <a:r>
              <a:rPr lang="en-US" sz="1800"/>
              <a:t>Research Data Lifecycle</a:t>
            </a:r>
            <a:endParaRPr sz="1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Slide Number Placeholder 2"/>
          <p:cNvSpPr>
            <a:spLocks noGrp="1"/>
          </p:cNvSpPr>
          <p:nvPr>
            <p:ph type="sldNum" sz="quarter" idx="2"/>
          </p:nvPr>
        </p:nvSpPr>
        <p:spPr bwMode="auto"/>
        <p:txBody>
          <a:bodyPr/>
          <a:lstStyle/>
          <a:p>
            <a:pPr lvl="0">
              <a:defRPr/>
            </a:pPr>
            <a:fld id="{86CB4B4D-7CA3-9044-876B-883B54F8677D}" type="slidenum">
              <a:rPr lang="en-GB"/>
              <a:t>14</a:t>
            </a:fld>
            <a:endParaRPr lang="en-GB"/>
          </a:p>
        </p:txBody>
      </p:sp>
      <p:sp>
        <p:nvSpPr>
          <p:cNvPr id="25" name="Text Placeholder 24"/>
          <p:cNvSpPr>
            <a:spLocks noGrp="1"/>
          </p:cNvSpPr>
          <p:nvPr>
            <p:ph type="body" idx="10"/>
          </p:nvPr>
        </p:nvSpPr>
        <p:spPr bwMode="auto">
          <a:xfrm>
            <a:off x="315368" y="1150373"/>
            <a:ext cx="5760686" cy="4810603"/>
          </a:xfrm>
        </p:spPr>
        <p:txBody>
          <a:bodyPr/>
          <a:lstStyle/>
          <a:p>
            <a:pPr>
              <a:defRPr/>
            </a:pPr>
            <a:r>
              <a:rPr lang="en-GB" sz="2000" dirty="0"/>
              <a:t>What about your own research project?</a:t>
            </a:r>
            <a:endParaRPr sz="2000" dirty="0"/>
          </a:p>
          <a:p>
            <a:pPr marL="0" indent="0">
              <a:buNone/>
              <a:defRPr/>
            </a:pPr>
            <a:endParaRPr lang="en-GB" sz="2000" dirty="0"/>
          </a:p>
          <a:p>
            <a:pPr>
              <a:defRPr/>
            </a:pPr>
            <a:r>
              <a:rPr lang="en-GB" sz="2000" dirty="0"/>
              <a:t>Can you map your own research project to this research data lifecycle? </a:t>
            </a:r>
            <a:endParaRPr sz="2000" dirty="0"/>
          </a:p>
          <a:p>
            <a:pPr marL="0" indent="0">
              <a:buNone/>
              <a:defRPr/>
            </a:pPr>
            <a:endParaRPr lang="en-GB" sz="2000" dirty="0"/>
          </a:p>
          <a:p>
            <a:pPr>
              <a:defRPr/>
            </a:pPr>
            <a:r>
              <a:rPr lang="en-GB" sz="2000" dirty="0"/>
              <a:t>Any deviations?</a:t>
            </a:r>
          </a:p>
          <a:p>
            <a:pPr>
              <a:defRPr/>
            </a:pPr>
            <a:endParaRPr lang="en-GB" dirty="0"/>
          </a:p>
          <a:p>
            <a:pPr>
              <a:defRPr/>
            </a:pPr>
            <a:endParaRPr dirty="0"/>
          </a:p>
        </p:txBody>
      </p:sp>
      <p:pic>
        <p:nvPicPr>
          <p:cNvPr id="15" name="Picture 15"/>
          <p:cNvPicPr>
            <a:picLocks noChangeAspect="1"/>
          </p:cNvPicPr>
          <p:nvPr/>
        </p:nvPicPr>
        <p:blipFill>
          <a:blip r:embed="rId2"/>
          <a:stretch/>
        </p:blipFill>
        <p:spPr bwMode="auto">
          <a:xfrm>
            <a:off x="9678750" y="5530724"/>
            <a:ext cx="1266031" cy="430876"/>
          </a:xfrm>
          <a:prstGeom prst="rect">
            <a:avLst/>
          </a:prstGeom>
        </p:spPr>
      </p:pic>
      <p:grpSp>
        <p:nvGrpSpPr>
          <p:cNvPr id="24" name="Gruppieren 23"/>
          <p:cNvGrpSpPr/>
          <p:nvPr/>
        </p:nvGrpSpPr>
        <p:grpSpPr bwMode="auto">
          <a:xfrm>
            <a:off x="6765181" y="1438300"/>
            <a:ext cx="3359614" cy="3506561"/>
            <a:chOff x="3161548" y="1172099"/>
            <a:chExt cx="4803008" cy="4789500"/>
          </a:xfrm>
        </p:grpSpPr>
        <p:sp>
          <p:nvSpPr>
            <p:cNvPr id="5" name="Rounded Rectangle 1"/>
            <p:cNvSpPr/>
            <p:nvPr/>
          </p:nvSpPr>
          <p:spPr bwMode="auto">
            <a:xfrm rot="1941543">
              <a:off x="3161548" y="4199226"/>
              <a:ext cx="3296309" cy="1384866"/>
            </a:xfrm>
            <a:prstGeom prst="roundRect">
              <a:avLst>
                <a:gd name="adj" fmla="val 50000"/>
              </a:avLst>
            </a:prstGeom>
            <a:solidFill>
              <a:srgbClr val="FFFFFF">
                <a:alpha val="35000"/>
              </a:srgbClr>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ClrTx/>
                <a:buSzTx/>
                <a:buFontTx/>
                <a:buNone/>
                <a:defRPr/>
              </a:pPr>
              <a:endParaRPr lang="en-GB" sz="1800" b="0" i="0" u="none" strike="noStrike" cap="none" spc="0">
                <a:ln>
                  <a:noFill/>
                </a:ln>
                <a:solidFill>
                  <a:srgbClr val="000000"/>
                </a:solidFill>
                <a:latin typeface="Helvetica"/>
                <a:ea typeface="Helvetica"/>
                <a:cs typeface="Helvetica"/>
              </a:endParaRPr>
            </a:p>
          </p:txBody>
        </p:sp>
        <p:grpSp>
          <p:nvGrpSpPr>
            <p:cNvPr id="3" name="Gruppieren 2"/>
            <p:cNvGrpSpPr/>
            <p:nvPr/>
          </p:nvGrpSpPr>
          <p:grpSpPr bwMode="auto">
            <a:xfrm>
              <a:off x="3302718" y="1172099"/>
              <a:ext cx="4661838" cy="4789500"/>
              <a:chOff x="3302718" y="1172099"/>
              <a:chExt cx="4661838" cy="4789500"/>
            </a:xfrm>
          </p:grpSpPr>
          <p:sp>
            <p:nvSpPr>
              <p:cNvPr id="4" name="Rounded Rectangle 19"/>
              <p:cNvSpPr/>
              <p:nvPr/>
            </p:nvSpPr>
            <p:spPr bwMode="auto">
              <a:xfrm>
                <a:off x="3302718" y="2022464"/>
                <a:ext cx="4661838" cy="1384866"/>
              </a:xfrm>
              <a:prstGeom prst="roundRect">
                <a:avLst>
                  <a:gd name="adj" fmla="val 50000"/>
                </a:avLst>
              </a:prstGeom>
              <a:solidFill>
                <a:srgbClr val="FFFFFF">
                  <a:alpha val="35000"/>
                </a:srgbClr>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ClrTx/>
                  <a:buSzTx/>
                  <a:buFontTx/>
                  <a:buNone/>
                  <a:defRPr/>
                </a:pPr>
                <a:endParaRPr lang="en-GB" sz="1800" b="0" i="0" u="none" strike="noStrike" cap="none" spc="0">
                  <a:ln>
                    <a:noFill/>
                  </a:ln>
                  <a:solidFill>
                    <a:srgbClr val="000000"/>
                  </a:solidFill>
                  <a:latin typeface="Helvetica"/>
                  <a:ea typeface="Helvetica"/>
                  <a:cs typeface="Helvetica"/>
                </a:endParaRPr>
              </a:p>
            </p:txBody>
          </p:sp>
          <p:sp>
            <p:nvSpPr>
              <p:cNvPr id="8" name="Oval 4"/>
              <p:cNvSpPr>
                <a:spLocks noChangeAspect="1"/>
              </p:cNvSpPr>
              <p:nvPr/>
            </p:nvSpPr>
            <p:spPr bwMode="auto">
              <a:xfrm>
                <a:off x="5054769" y="1172099"/>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PLANNING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RESEARCH</a:t>
                </a:r>
                <a:endParaRPr/>
              </a:p>
            </p:txBody>
          </p:sp>
          <p:sp>
            <p:nvSpPr>
              <p:cNvPr id="9" name="Oval 7"/>
              <p:cNvSpPr>
                <a:spLocks noChangeAspect="1"/>
              </p:cNvSpPr>
              <p:nvPr/>
            </p:nvSpPr>
            <p:spPr bwMode="auto">
              <a:xfrm>
                <a:off x="5054769" y="48096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PUBLISHING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AND</a:t>
                </a:r>
                <a:r>
                  <a:rPr lang="en-US" sz="1200" u="none" strike="noStrike" cap="none" spc="0">
                    <a:ln>
                      <a:noFill/>
                    </a:ln>
                    <a:solidFill>
                      <a:schemeClr val="bg1"/>
                    </a:solidFill>
                    <a:latin typeface="Lato Medium"/>
                    <a:ea typeface="Lato Medium"/>
                    <a:cs typeface="Lato Medium"/>
                  </a:rPr>
                  <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Medium"/>
                    <a:ea typeface="Lato Medium"/>
                    <a:cs typeface="Lato Medium"/>
                  </a:rPr>
                  <a:t>SHARING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grpSp>
            <p:nvGrpSpPr>
              <p:cNvPr id="10" name="Group 10"/>
              <p:cNvGrpSpPr/>
              <p:nvPr/>
            </p:nvGrpSpPr>
            <p:grpSpPr bwMode="auto">
              <a:xfrm>
                <a:off x="3421860" y="2135213"/>
                <a:ext cx="4417820" cy="2881275"/>
                <a:chOff x="3514530" y="2042100"/>
                <a:chExt cx="4417820" cy="2881275"/>
              </a:xfrm>
            </p:grpSpPr>
            <p:sp>
              <p:nvSpPr>
                <p:cNvPr id="11" name="Oval 5"/>
                <p:cNvSpPr>
                  <a:spLocks noChangeAspect="1"/>
                </p:cNvSpPr>
                <p:nvPr/>
              </p:nvSpPr>
              <p:spPr bwMode="auto">
                <a:xfrm>
                  <a:off x="6780350" y="20421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COLLECTING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2" name="Oval 6"/>
                <p:cNvSpPr>
                  <a:spLocks noChangeAspect="1"/>
                </p:cNvSpPr>
                <p:nvPr/>
              </p:nvSpPr>
              <p:spPr bwMode="auto">
                <a:xfrm>
                  <a:off x="6780350" y="3771375"/>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PROCESSING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AND</a:t>
                  </a:r>
                  <a:r>
                    <a:rPr lang="en-US" sz="1200" u="none" strike="noStrike" cap="none" spc="0">
                      <a:ln>
                        <a:noFill/>
                      </a:ln>
                      <a:solidFill>
                        <a:schemeClr val="bg1"/>
                      </a:solidFill>
                      <a:latin typeface="Lato Medium"/>
                      <a:ea typeface="Lato Medium"/>
                      <a:cs typeface="Lato Medium"/>
                    </a:rPr>
                    <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Medium"/>
                      <a:ea typeface="Lato Medium"/>
                      <a:cs typeface="Lato Medium"/>
                    </a:rPr>
                    <a:t>ANALYSING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3" name="Oval 8"/>
                <p:cNvSpPr>
                  <a:spLocks noChangeAspect="1"/>
                </p:cNvSpPr>
                <p:nvPr/>
              </p:nvSpPr>
              <p:spPr bwMode="auto">
                <a:xfrm>
                  <a:off x="3514530" y="371385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PRESERVING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sp>
              <p:nvSpPr>
                <p:cNvPr id="14" name="Oval 9"/>
                <p:cNvSpPr>
                  <a:spLocks noChangeAspect="1"/>
                </p:cNvSpPr>
                <p:nvPr/>
              </p:nvSpPr>
              <p:spPr bwMode="auto">
                <a:xfrm>
                  <a:off x="3514530" y="2042100"/>
                  <a:ext cx="1152000" cy="1152000"/>
                </a:xfrm>
                <a:prstGeom prst="ellipse">
                  <a:avLst/>
                </a:prstGeom>
                <a:solidFill>
                  <a:srgbClr val="92D050"/>
                </a:solidFill>
                <a:ln w="25400" cap="flat">
                  <a:no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none" lIns="18000" tIns="18000" rIns="18000" bIns="18000" numCol="1" spcCol="38100" rtlCol="0" anchor="ctr" anchorCtr="0">
                  <a:noAutofit/>
                </a:bodyPr>
                <a:lstStyle/>
                <a:p>
                  <a:pPr marL="0" marR="0" indent="0" algn="ctr" defTabSz="914400">
                    <a:lnSpc>
                      <a:spcPct val="100000"/>
                    </a:lnSpc>
                    <a:spcBef>
                      <a:spcPts val="0"/>
                    </a:spcBef>
                    <a:spcAft>
                      <a:spcPts val="0"/>
                    </a:spcAft>
                    <a:buClrTx/>
                    <a:buSzTx/>
                    <a:buFontTx/>
                    <a:buNone/>
                    <a:defRPr/>
                  </a:pPr>
                  <a:r>
                    <a:rPr lang="en-US" sz="1200" u="none" strike="noStrike" cap="none" spc="0">
                      <a:ln>
                        <a:noFill/>
                      </a:ln>
                      <a:solidFill>
                        <a:schemeClr val="bg1"/>
                      </a:solidFill>
                      <a:latin typeface="Lato Medium"/>
                      <a:ea typeface="Lato Medium"/>
                      <a:cs typeface="Lato Medium"/>
                    </a:rPr>
                    <a:t>RE-USING</a:t>
                  </a:r>
                  <a:br>
                    <a:rPr lang="en-US" sz="1200" u="none" strike="noStrike" cap="none" spc="0">
                      <a:ln>
                        <a:noFill/>
                      </a:ln>
                      <a:solidFill>
                        <a:schemeClr val="bg1"/>
                      </a:solidFill>
                      <a:latin typeface="Lato Medium"/>
                      <a:ea typeface="Lato Medium"/>
                      <a:cs typeface="Lato Medium"/>
                    </a:rPr>
                  </a:br>
                  <a:r>
                    <a:rPr lang="en-US" sz="1200" u="none" strike="noStrike" cap="none" spc="0">
                      <a:ln>
                        <a:noFill/>
                      </a:ln>
                      <a:solidFill>
                        <a:schemeClr val="bg1"/>
                      </a:solidFill>
                      <a:latin typeface="Lato Light"/>
                      <a:ea typeface="Lato Light"/>
                      <a:cs typeface="Lato Light"/>
                    </a:rPr>
                    <a:t>DATA</a:t>
                  </a:r>
                  <a:endParaRPr/>
                </a:p>
              </p:txBody>
            </p:sp>
          </p:grpSp>
          <p:grpSp>
            <p:nvGrpSpPr>
              <p:cNvPr id="16" name="Group 33"/>
              <p:cNvGrpSpPr/>
              <p:nvPr/>
            </p:nvGrpSpPr>
            <p:grpSpPr bwMode="auto">
              <a:xfrm>
                <a:off x="3804282" y="1965205"/>
                <a:ext cx="3625147" cy="3191384"/>
                <a:chOff x="3816019" y="1988371"/>
                <a:chExt cx="3625147" cy="3191384"/>
              </a:xfrm>
              <a:solidFill>
                <a:srgbClr val="92D050"/>
              </a:solidFill>
            </p:grpSpPr>
            <p:sp>
              <p:nvSpPr>
                <p:cNvPr id="17" name="Freeform 35"/>
                <p:cNvSpPr/>
                <p:nvPr/>
              </p:nvSpPr>
              <p:spPr bwMode="auto">
                <a:xfrm rot="1799998">
                  <a:off x="6259986" y="1988371"/>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6" rIns="98419"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18" name="Freeform 37"/>
                <p:cNvSpPr/>
                <p:nvPr/>
              </p:nvSpPr>
              <p:spPr bwMode="auto">
                <a:xfrm rot="5400000">
                  <a:off x="7069317" y="3371604"/>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6" rIns="98419" bIns="83128"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19" name="Freeform 39"/>
                <p:cNvSpPr/>
                <p:nvPr/>
              </p:nvSpPr>
              <p:spPr bwMode="auto">
                <a:xfrm rot="19799998">
                  <a:off x="6276068" y="4764120"/>
                  <a:ext cx="328064" cy="415635"/>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328063" y="332507"/>
                      </a:moveTo>
                      <a:lnTo>
                        <a:pt x="164031" y="332507"/>
                      </a:lnTo>
                      <a:lnTo>
                        <a:pt x="164031" y="415634"/>
                      </a:lnTo>
                      <a:lnTo>
                        <a:pt x="0" y="207817"/>
                      </a:lnTo>
                      <a:lnTo>
                        <a:pt x="164031" y="0"/>
                      </a:lnTo>
                      <a:lnTo>
                        <a:pt x="164031" y="83127"/>
                      </a:lnTo>
                      <a:lnTo>
                        <a:pt x="328063" y="83127"/>
                      </a:lnTo>
                      <a:lnTo>
                        <a:pt x="328063" y="33250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417" tIns="83127" rIns="1"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0" name="Freeform 41"/>
                <p:cNvSpPr/>
                <p:nvPr/>
              </p:nvSpPr>
              <p:spPr bwMode="auto">
                <a:xfrm rot="23445633">
                  <a:off x="4662939" y="4756840"/>
                  <a:ext cx="341045" cy="415635"/>
                </a:xfrm>
                <a:custGeom>
                  <a:avLst/>
                  <a:gdLst>
                    <a:gd name="connsiteX0" fmla="*/ 0 w 341044"/>
                    <a:gd name="connsiteY0" fmla="*/ 83127 h 415634"/>
                    <a:gd name="connsiteX1" fmla="*/ 170522 w 341044"/>
                    <a:gd name="connsiteY1" fmla="*/ 83127 h 415634"/>
                    <a:gd name="connsiteX2" fmla="*/ 170522 w 341044"/>
                    <a:gd name="connsiteY2" fmla="*/ 0 h 415634"/>
                    <a:gd name="connsiteX3" fmla="*/ 341044 w 341044"/>
                    <a:gd name="connsiteY3" fmla="*/ 207817 h 415634"/>
                    <a:gd name="connsiteX4" fmla="*/ 170522 w 341044"/>
                    <a:gd name="connsiteY4" fmla="*/ 415634 h 415634"/>
                    <a:gd name="connsiteX5" fmla="*/ 170522 w 341044"/>
                    <a:gd name="connsiteY5" fmla="*/ 332507 h 415634"/>
                    <a:gd name="connsiteX6" fmla="*/ 0 w 341044"/>
                    <a:gd name="connsiteY6" fmla="*/ 332507 h 415634"/>
                    <a:gd name="connsiteX7" fmla="*/ 0 w 341044"/>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044" h="415634" extrusionOk="0">
                      <a:moveTo>
                        <a:pt x="341044" y="332507"/>
                      </a:moveTo>
                      <a:lnTo>
                        <a:pt x="170522" y="332507"/>
                      </a:lnTo>
                      <a:lnTo>
                        <a:pt x="170522" y="415634"/>
                      </a:lnTo>
                      <a:lnTo>
                        <a:pt x="0" y="207817"/>
                      </a:lnTo>
                      <a:lnTo>
                        <a:pt x="170522" y="0"/>
                      </a:lnTo>
                      <a:lnTo>
                        <a:pt x="170522" y="83127"/>
                      </a:lnTo>
                      <a:lnTo>
                        <a:pt x="341044" y="83127"/>
                      </a:lnTo>
                      <a:lnTo>
                        <a:pt x="341044" y="33250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2313" tIns="83127" rIns="0" bIns="83127"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1" name="Freeform 43"/>
                <p:cNvSpPr/>
                <p:nvPr/>
              </p:nvSpPr>
              <p:spPr bwMode="auto">
                <a:xfrm rot="16216317">
                  <a:off x="3868734" y="3372809"/>
                  <a:ext cx="310204" cy="415634"/>
                </a:xfrm>
                <a:custGeom>
                  <a:avLst/>
                  <a:gdLst>
                    <a:gd name="connsiteX0" fmla="*/ 0 w 310204"/>
                    <a:gd name="connsiteY0" fmla="*/ 83127 h 415634"/>
                    <a:gd name="connsiteX1" fmla="*/ 155102 w 310204"/>
                    <a:gd name="connsiteY1" fmla="*/ 83127 h 415634"/>
                    <a:gd name="connsiteX2" fmla="*/ 155102 w 310204"/>
                    <a:gd name="connsiteY2" fmla="*/ 0 h 415634"/>
                    <a:gd name="connsiteX3" fmla="*/ 310204 w 310204"/>
                    <a:gd name="connsiteY3" fmla="*/ 207817 h 415634"/>
                    <a:gd name="connsiteX4" fmla="*/ 155102 w 310204"/>
                    <a:gd name="connsiteY4" fmla="*/ 415634 h 415634"/>
                    <a:gd name="connsiteX5" fmla="*/ 155102 w 310204"/>
                    <a:gd name="connsiteY5" fmla="*/ 332507 h 415634"/>
                    <a:gd name="connsiteX6" fmla="*/ 0 w 310204"/>
                    <a:gd name="connsiteY6" fmla="*/ 332507 h 415634"/>
                    <a:gd name="connsiteX7" fmla="*/ 0 w 310204"/>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204" h="415634" extrusionOk="0">
                      <a:moveTo>
                        <a:pt x="0" y="83127"/>
                      </a:moveTo>
                      <a:lnTo>
                        <a:pt x="155102" y="83127"/>
                      </a:lnTo>
                      <a:lnTo>
                        <a:pt x="155102" y="0"/>
                      </a:lnTo>
                      <a:lnTo>
                        <a:pt x="310204" y="207817"/>
                      </a:lnTo>
                      <a:lnTo>
                        <a:pt x="155102" y="415634"/>
                      </a:lnTo>
                      <a:lnTo>
                        <a:pt x="15510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7" rIns="93061" bIns="83126" numCol="1" spcCol="1270" anchor="ctr" anchorCtr="0">
                  <a:noAutofit/>
                </a:bodyPr>
                <a:lstStyle/>
                <a:p>
                  <a:pPr marL="0" lvl="0" indent="0" algn="ctr" defTabSz="666750">
                    <a:lnSpc>
                      <a:spcPct val="90000"/>
                    </a:lnSpc>
                    <a:spcBef>
                      <a:spcPts val="0"/>
                    </a:spcBef>
                    <a:spcAft>
                      <a:spcPts val="0"/>
                    </a:spcAft>
                    <a:buNone/>
                    <a:defRPr/>
                  </a:pPr>
                  <a:endParaRPr lang="en-US" sz="1500"/>
                </a:p>
              </p:txBody>
            </p:sp>
            <p:sp>
              <p:nvSpPr>
                <p:cNvPr id="22" name="Freeform 45"/>
                <p:cNvSpPr/>
                <p:nvPr/>
              </p:nvSpPr>
              <p:spPr bwMode="auto">
                <a:xfrm rot="19799998">
                  <a:off x="4657406" y="1997656"/>
                  <a:ext cx="328063" cy="415634"/>
                </a:xfrm>
                <a:custGeom>
                  <a:avLst/>
                  <a:gdLst>
                    <a:gd name="connsiteX0" fmla="*/ 0 w 328063"/>
                    <a:gd name="connsiteY0" fmla="*/ 83127 h 415634"/>
                    <a:gd name="connsiteX1" fmla="*/ 164032 w 328063"/>
                    <a:gd name="connsiteY1" fmla="*/ 83127 h 415634"/>
                    <a:gd name="connsiteX2" fmla="*/ 164032 w 328063"/>
                    <a:gd name="connsiteY2" fmla="*/ 0 h 415634"/>
                    <a:gd name="connsiteX3" fmla="*/ 328063 w 328063"/>
                    <a:gd name="connsiteY3" fmla="*/ 207817 h 415634"/>
                    <a:gd name="connsiteX4" fmla="*/ 164032 w 328063"/>
                    <a:gd name="connsiteY4" fmla="*/ 415634 h 415634"/>
                    <a:gd name="connsiteX5" fmla="*/ 164032 w 328063"/>
                    <a:gd name="connsiteY5" fmla="*/ 332507 h 415634"/>
                    <a:gd name="connsiteX6" fmla="*/ 0 w 328063"/>
                    <a:gd name="connsiteY6" fmla="*/ 332507 h 415634"/>
                    <a:gd name="connsiteX7" fmla="*/ 0 w 328063"/>
                    <a:gd name="connsiteY7" fmla="*/ 83127 h 41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63" h="415634" extrusionOk="0">
                      <a:moveTo>
                        <a:pt x="0" y="83127"/>
                      </a:moveTo>
                      <a:lnTo>
                        <a:pt x="164032" y="83127"/>
                      </a:lnTo>
                      <a:lnTo>
                        <a:pt x="164032" y="0"/>
                      </a:lnTo>
                      <a:lnTo>
                        <a:pt x="328063" y="207817"/>
                      </a:lnTo>
                      <a:lnTo>
                        <a:pt x="164032" y="415634"/>
                      </a:lnTo>
                      <a:lnTo>
                        <a:pt x="164032" y="332507"/>
                      </a:lnTo>
                      <a:lnTo>
                        <a:pt x="0" y="332507"/>
                      </a:lnTo>
                      <a:lnTo>
                        <a:pt x="0" y="83127"/>
                      </a:lnTo>
                      <a:close/>
                    </a:path>
                  </a:pathLst>
                </a:custGeom>
                <a:grpFill/>
                <a:ln w="19050">
                  <a:solidFill>
                    <a:schemeClr val="lt1">
                      <a:hueOff val="0"/>
                      <a:satOff val="0"/>
                      <a:lumOff val="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7" rIns="98419" bIns="83126" numCol="1" spcCol="1270" anchor="ctr" anchorCtr="0">
                  <a:noAutofit/>
                </a:bodyPr>
                <a:lstStyle/>
                <a:p>
                  <a:pPr marL="0" lvl="0" indent="0" algn="ctr" defTabSz="666750">
                    <a:lnSpc>
                      <a:spcPct val="90000"/>
                    </a:lnSpc>
                    <a:spcBef>
                      <a:spcPts val="0"/>
                    </a:spcBef>
                    <a:spcAft>
                      <a:spcPts val="0"/>
                    </a:spcAft>
                    <a:buNone/>
                    <a:defRPr/>
                  </a:pPr>
                  <a:endParaRPr lang="en-US" sz="1500"/>
                </a:p>
              </p:txBody>
            </p:sp>
          </p:grpSp>
        </p:grpSp>
      </p:grpSp>
      <p:sp>
        <p:nvSpPr>
          <p:cNvPr id="23" name="Abgerundetes Rechteck 22"/>
          <p:cNvSpPr/>
          <p:nvPr/>
        </p:nvSpPr>
        <p:spPr bwMode="auto">
          <a:xfrm>
            <a:off x="-187344" y="-157912"/>
            <a:ext cx="3064093"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6" name="Title 3"/>
          <p:cNvSpPr txBox="1">
            <a:spLocks/>
          </p:cNvSpPr>
          <p:nvPr/>
        </p:nvSpPr>
        <p:spPr bwMode="auto">
          <a:xfrm>
            <a:off x="58289" y="-45075"/>
            <a:ext cx="3106492" cy="835303"/>
          </a:xfrm>
          <a:prstGeom prst="rect">
            <a:avLst/>
          </a:prstGeom>
        </p:spPr>
        <p:txBody>
          <a:bodyPr vert="horz" lIns="91440" tIns="45720" rIns="91440" bIns="45720" rtlCol="0" anchor="ctr">
            <a:normAutofit/>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defRPr/>
            </a:pPr>
            <a:r>
              <a:rPr lang="en-US" sz="1800"/>
              <a:t>Research Data Lifecycle</a:t>
            </a:r>
            <a:endParaRPr lang="en-US" sz="1800" dirty="0"/>
          </a:p>
        </p:txBody>
      </p:sp>
      <p:sp>
        <p:nvSpPr>
          <p:cNvPr id="27" name="Title 3"/>
          <p:cNvSpPr>
            <a:spLocks noGrp="1"/>
          </p:cNvSpPr>
          <p:nvPr>
            <p:ph type="title"/>
          </p:nvPr>
        </p:nvSpPr>
        <p:spPr bwMode="auto">
          <a:xfrm>
            <a:off x="311530" y="4046627"/>
            <a:ext cx="6902693" cy="1712153"/>
          </a:xfrm>
        </p:spPr>
        <p:txBody>
          <a:bodyPr>
            <a:normAutofit fontScale="90000"/>
          </a:bodyPr>
          <a:lstStyle/>
          <a:p>
            <a:pPr>
              <a:defRPr/>
            </a:pPr>
            <a:r>
              <a:rPr lang="en-US" sz="2000" dirty="0"/>
              <a:t>Individual work: </a:t>
            </a:r>
            <a:br>
              <a:rPr lang="en-US" sz="2000" dirty="0"/>
            </a:br>
            <a:r>
              <a:rPr lang="en-US" sz="2000" dirty="0"/>
              <a:t>You´ll have 15 Minutes. Please think about your own PhD project and add keywords to the stations of the research data lifecycle that describe what steps and procedures at each station are relevant to your research data. </a:t>
            </a:r>
            <a:r>
              <a:rPr lang="en-US" sz="1800" dirty="0"/>
              <a:t/>
            </a:r>
            <a:br>
              <a:rPr lang="en-US" sz="1800" dirty="0"/>
            </a:br>
            <a:r>
              <a:rPr lang="en-US" sz="1800" dirty="0"/>
              <a:t/>
            </a:r>
            <a:br>
              <a:rPr lang="en-US" sz="1800" dirty="0"/>
            </a:br>
            <a:r>
              <a:rPr lang="en-US" sz="1800" dirty="0">
                <a:hlinkClick r:id="rId3"/>
              </a:rPr>
              <a:t>https://miro.com/app/board/uXjVO2tWOi4=/</a:t>
            </a:r>
            <a:r>
              <a:rPr lang="en-US" sz="1800" dirty="0"/>
              <a:t> </a:t>
            </a:r>
            <a:endParaRPr sz="1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15</a:t>
            </a:fld>
            <a:endParaRPr lang="en-GB"/>
          </a:p>
        </p:txBody>
      </p:sp>
      <p:sp>
        <p:nvSpPr>
          <p:cNvPr id="2" name="Title 1"/>
          <p:cNvSpPr>
            <a:spLocks noGrp="1"/>
          </p:cNvSpPr>
          <p:nvPr>
            <p:ph type="title"/>
          </p:nvPr>
        </p:nvSpPr>
        <p:spPr bwMode="auto">
          <a:xfrm>
            <a:off x="212453" y="716293"/>
            <a:ext cx="8702324" cy="835303"/>
          </a:xfrm>
        </p:spPr>
        <p:txBody>
          <a:bodyPr anchor="ctr">
            <a:normAutofit/>
          </a:bodyPr>
          <a:lstStyle/>
          <a:p>
            <a:pPr>
              <a:defRPr/>
            </a:pPr>
            <a:r>
              <a:rPr lang="en-GB" dirty="0"/>
              <a:t>Organize your Files</a:t>
            </a:r>
            <a:endParaRPr dirty="0"/>
          </a:p>
        </p:txBody>
      </p:sp>
      <p:sp>
        <p:nvSpPr>
          <p:cNvPr id="10" name="Textplatzhalter 1"/>
          <p:cNvSpPr>
            <a:spLocks noGrp="1"/>
          </p:cNvSpPr>
          <p:nvPr>
            <p:ph type="body" idx="10"/>
          </p:nvPr>
        </p:nvSpPr>
        <p:spPr bwMode="auto">
          <a:xfrm>
            <a:off x="212453" y="1666397"/>
            <a:ext cx="10629413" cy="4810603"/>
          </a:xfrm>
        </p:spPr>
        <p:txBody>
          <a:bodyPr/>
          <a:lstStyle/>
          <a:p>
            <a:pPr algn="l">
              <a:defRPr/>
            </a:pPr>
            <a:r>
              <a:rPr lang="en-US" sz="2000" dirty="0"/>
              <a:t>Try to find meaningful names ➞ no “fantasy names” </a:t>
            </a:r>
            <a:endParaRPr sz="2000" dirty="0"/>
          </a:p>
          <a:p>
            <a:pPr algn="l">
              <a:defRPr/>
            </a:pPr>
            <a:r>
              <a:rPr lang="en-US" sz="2000" dirty="0"/>
              <a:t>Use a uniform scheme and a logical structure</a:t>
            </a:r>
            <a:endParaRPr sz="2000" dirty="0"/>
          </a:p>
          <a:p>
            <a:pPr lvl="1" algn="l">
              <a:defRPr/>
            </a:pPr>
            <a:r>
              <a:rPr lang="en-US" sz="2000" dirty="0"/>
              <a:t>Folder structure and file names</a:t>
            </a:r>
            <a:endParaRPr sz="2000" dirty="0"/>
          </a:p>
          <a:p>
            <a:pPr lvl="1" algn="l">
              <a:defRPr/>
            </a:pPr>
            <a:r>
              <a:rPr lang="en-US" sz="2000" dirty="0"/>
              <a:t>Hierarchic order with first things first</a:t>
            </a:r>
            <a:endParaRPr sz="2000" dirty="0"/>
          </a:p>
          <a:p>
            <a:pPr lvl="1" algn="l">
              <a:defRPr/>
            </a:pPr>
            <a:r>
              <a:rPr lang="en-US" sz="2000" dirty="0"/>
              <a:t>Sorting! </a:t>
            </a:r>
            <a:endParaRPr sz="2000" dirty="0"/>
          </a:p>
          <a:p>
            <a:pPr algn="l">
              <a:defRPr/>
            </a:pPr>
            <a:r>
              <a:rPr lang="en-US" sz="2000" dirty="0"/>
              <a:t>Follow ISO 8601 for dates and times</a:t>
            </a:r>
            <a:endParaRPr sz="2000" dirty="0"/>
          </a:p>
          <a:p>
            <a:pPr lvl="1" algn="l">
              <a:defRPr/>
            </a:pPr>
            <a:r>
              <a:rPr lang="en-US" sz="2000" dirty="0"/>
              <a:t>Date &amp; time, e.g., </a:t>
            </a:r>
            <a:r>
              <a:rPr lang="en-US" sz="2000" dirty="0" err="1"/>
              <a:t>YYYYMMDDThhmmss±hhmm</a:t>
            </a:r>
            <a:r>
              <a:rPr lang="en-US" sz="2000" dirty="0"/>
              <a:t> </a:t>
            </a:r>
            <a:endParaRPr sz="2000" dirty="0"/>
          </a:p>
          <a:p>
            <a:pPr lvl="1" algn="l">
              <a:defRPr/>
            </a:pPr>
            <a:r>
              <a:rPr lang="en-US" sz="2000" dirty="0"/>
              <a:t>Date, e.g., YYYY-MM-DD</a:t>
            </a:r>
            <a:endParaRPr sz="2000" dirty="0"/>
          </a:p>
          <a:p>
            <a:pPr algn="l">
              <a:defRPr/>
            </a:pPr>
            <a:r>
              <a:rPr lang="en-US" sz="2000" dirty="0"/>
              <a:t>Versions? Use the semantic versioning scheme (</a:t>
            </a:r>
            <a:r>
              <a:rPr lang="en-US" sz="2000" dirty="0" err="1"/>
              <a:t>Major.Minor.Patch</a:t>
            </a:r>
            <a:r>
              <a:rPr lang="en-US" sz="2000" dirty="0"/>
              <a:t>), e.g., 2.0.0</a:t>
            </a:r>
            <a:endParaRPr sz="2000" dirty="0"/>
          </a:p>
          <a:p>
            <a:pPr algn="l">
              <a:defRPr/>
            </a:pPr>
            <a:r>
              <a:rPr lang="en-US" sz="2000" dirty="0"/>
              <a:t>Avoid of blanks and special characters  “🦄”</a:t>
            </a:r>
            <a:endParaRPr sz="2000" dirty="0"/>
          </a:p>
          <a:p>
            <a:pPr algn="l">
              <a:defRPr/>
            </a:pPr>
            <a:r>
              <a:rPr lang="en-US" sz="2000" dirty="0"/>
              <a:t>Document your naming conventions and abbreviations used</a:t>
            </a:r>
            <a:endParaRPr sz="2000" dirty="0"/>
          </a:p>
          <a:p>
            <a:pPr lvl="1" algn="l">
              <a:defRPr/>
            </a:pPr>
            <a:r>
              <a:rPr lang="en-US" sz="2000" dirty="0"/>
              <a:t>Readme.md</a:t>
            </a:r>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a:t>Data organization</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16</a:t>
            </a:fld>
            <a:endParaRPr lang="en-GB"/>
          </a:p>
        </p:txBody>
      </p:sp>
      <p:sp>
        <p:nvSpPr>
          <p:cNvPr id="2" name="Title 1"/>
          <p:cNvSpPr>
            <a:spLocks noGrp="1"/>
          </p:cNvSpPr>
          <p:nvPr>
            <p:ph type="title"/>
          </p:nvPr>
        </p:nvSpPr>
        <p:spPr bwMode="auto">
          <a:xfrm>
            <a:off x="315368" y="574204"/>
            <a:ext cx="8702324" cy="835303"/>
          </a:xfrm>
        </p:spPr>
        <p:txBody>
          <a:bodyPr/>
          <a:lstStyle/>
          <a:p>
            <a:pPr>
              <a:defRPr/>
            </a:pPr>
            <a:r>
              <a:rPr lang="en-GB" dirty="0"/>
              <a:t>Examples for Naming Conventions</a:t>
            </a:r>
            <a:endParaRPr dirty="0"/>
          </a:p>
        </p:txBody>
      </p:sp>
      <p:sp>
        <p:nvSpPr>
          <p:cNvPr id="10" name="Textplatzhalter 1"/>
          <p:cNvSpPr>
            <a:spLocks noGrp="1"/>
          </p:cNvSpPr>
          <p:nvPr>
            <p:ph type="body" idx="10"/>
          </p:nvPr>
        </p:nvSpPr>
        <p:spPr bwMode="auto">
          <a:xfrm>
            <a:off x="315367" y="1588106"/>
            <a:ext cx="10629413" cy="4810603"/>
          </a:xfrm>
        </p:spPr>
        <p:txBody>
          <a:bodyPr/>
          <a:lstStyle/>
          <a:p>
            <a:pPr algn="l">
              <a:defRPr/>
            </a:pPr>
            <a:r>
              <a:rPr lang="en-GB">
                <a:latin typeface="Lato Light"/>
                <a:ea typeface="Lato Light"/>
                <a:cs typeface="Lato Light"/>
              </a:rPr>
              <a:t>Folder hierarchy</a:t>
            </a:r>
            <a:br>
              <a:rPr lang="en-GB">
                <a:latin typeface="Lato Light"/>
                <a:ea typeface="Lato Light"/>
                <a:cs typeface="Lato Light"/>
              </a:rPr>
            </a:br>
            <a:r>
              <a:rPr lang="en-GB" sz="2000">
                <a:latin typeface="Lato Light"/>
                <a:ea typeface="Lato Light"/>
                <a:cs typeface="Lato Light"/>
              </a:rPr>
              <a:t>/&lt;Project name&gt;/&lt;Approach&gt;/&lt;Location&gt;/&lt;Person-ID&gt;_&lt;Date&gt;.&lt;Format-Suffix&gt;</a:t>
            </a:r>
            <a:r>
              <a:rPr lang="en-GB">
                <a:latin typeface="Lato Light"/>
                <a:ea typeface="Lato Light"/>
                <a:cs typeface="Lato Light"/>
              </a:rPr>
              <a:t/>
            </a:r>
            <a:br>
              <a:rPr lang="en-GB">
                <a:latin typeface="Lato Light"/>
                <a:ea typeface="Lato Light"/>
                <a:cs typeface="Lato Light"/>
              </a:rPr>
            </a:br>
            <a:r>
              <a:rPr lang="en-GB">
                <a:latin typeface="Lato Light"/>
                <a:ea typeface="Lato Light"/>
                <a:cs typeface="Lato Light"/>
              </a:rPr>
              <a:t/>
            </a:r>
            <a:br>
              <a:rPr lang="en-GB">
                <a:latin typeface="Lato Light"/>
                <a:ea typeface="Lato Light"/>
                <a:cs typeface="Lato Light"/>
              </a:rPr>
            </a:br>
            <a:r>
              <a:rPr lang="en-GB" sz="1800">
                <a:latin typeface="JetBrains Mono"/>
                <a:ea typeface="Lato Light"/>
                <a:cs typeface="Lato Light"/>
              </a:rPr>
              <a:t>/Rebel-Hunting/Interviews/DS-1_Orbital_Battle_Station/Organa_1976-05-25.mp4</a:t>
            </a:r>
            <a:endParaRPr/>
          </a:p>
          <a:p>
            <a:pPr algn="l">
              <a:defRPr/>
            </a:pPr>
            <a:endParaRPr lang="en-GB">
              <a:latin typeface="Lato Light"/>
              <a:ea typeface="Lato Light"/>
              <a:cs typeface="Lato Light"/>
            </a:endParaRPr>
          </a:p>
          <a:p>
            <a:pPr algn="l">
              <a:defRPr/>
            </a:pPr>
            <a:r>
              <a:rPr lang="en-GB">
                <a:latin typeface="Lato Light"/>
                <a:ea typeface="Lato Light"/>
                <a:cs typeface="Lato Light"/>
              </a:rPr>
              <a:t>File name</a:t>
            </a:r>
            <a:br>
              <a:rPr lang="en-GB">
                <a:latin typeface="Lato Light"/>
                <a:ea typeface="Lato Light"/>
                <a:cs typeface="Lato Light"/>
              </a:rPr>
            </a:br>
            <a:r>
              <a:rPr lang="en-GB" sz="2000">
                <a:latin typeface="Lato Light"/>
                <a:ea typeface="Lato Light"/>
                <a:cs typeface="Lato Light"/>
              </a:rPr>
              <a:t>&lt;Project name&gt;_&lt;Approach&gt;_&lt;Location&gt;_&lt;Person-ID&gt;_&lt;Date&gt;.&lt;Format-Suffix&gt;</a:t>
            </a:r>
            <a:r>
              <a:rPr lang="en-GB">
                <a:latin typeface="Lato Light"/>
                <a:ea typeface="Lato Light"/>
                <a:cs typeface="Lato Light"/>
              </a:rPr>
              <a:t/>
            </a:r>
            <a:br>
              <a:rPr lang="en-GB">
                <a:latin typeface="Lato Light"/>
                <a:ea typeface="Lato Light"/>
                <a:cs typeface="Lato Light"/>
              </a:rPr>
            </a:br>
            <a:r>
              <a:rPr lang="en-GB">
                <a:latin typeface="Lato Light"/>
                <a:ea typeface="Lato Light"/>
                <a:cs typeface="Lato Light"/>
              </a:rPr>
              <a:t/>
            </a:r>
            <a:br>
              <a:rPr lang="en-GB">
                <a:latin typeface="Lato Light"/>
                <a:ea typeface="Lato Light"/>
                <a:cs typeface="Lato Light"/>
              </a:rPr>
            </a:br>
            <a:r>
              <a:rPr lang="en-GB" sz="1800">
                <a:latin typeface="JetBrains Mono"/>
                <a:ea typeface="Lato Light"/>
                <a:cs typeface="Lato Light"/>
              </a:rPr>
              <a:t>Rebel-Hunting_Interview_DS-1-Orbital-Battle-Station_Organa_1976-05-25.mp4</a:t>
            </a:r>
            <a:endParaRPr lang="en-GB" sz="1800">
              <a:latin typeface="JetBrains Mono"/>
              <a:ea typeface="Lato"/>
              <a:cs typeface="Lato"/>
            </a:endParaRPr>
          </a:p>
          <a:p>
            <a:pPr marL="357910" lvl="1" indent="0" algn="l">
              <a:buNone/>
              <a:defRPr/>
            </a:pPr>
            <a:endParaRPr lang="en-GB" sz="2400">
              <a:latin typeface="Lato"/>
              <a:ea typeface="Lato"/>
              <a:cs typeface="Lato"/>
            </a:endParaRPr>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a:t>Data organization</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17</a:t>
            </a:fld>
            <a:endParaRPr lang="en-GB"/>
          </a:p>
        </p:txBody>
      </p:sp>
      <p:sp>
        <p:nvSpPr>
          <p:cNvPr id="2" name="Title 1"/>
          <p:cNvSpPr>
            <a:spLocks noGrp="1"/>
          </p:cNvSpPr>
          <p:nvPr>
            <p:ph type="title"/>
          </p:nvPr>
        </p:nvSpPr>
        <p:spPr bwMode="auto">
          <a:xfrm>
            <a:off x="299180" y="543677"/>
            <a:ext cx="8702324" cy="835303"/>
          </a:xfrm>
        </p:spPr>
        <p:txBody>
          <a:bodyPr/>
          <a:lstStyle/>
          <a:p>
            <a:pPr>
              <a:defRPr/>
            </a:pPr>
            <a:r>
              <a:rPr lang="en-GB" dirty="0"/>
              <a:t>Version Control</a:t>
            </a:r>
            <a:endParaRPr dirty="0"/>
          </a:p>
        </p:txBody>
      </p:sp>
      <p:sp>
        <p:nvSpPr>
          <p:cNvPr id="10" name="Textplatzhalter 1"/>
          <p:cNvSpPr>
            <a:spLocks noGrp="1"/>
          </p:cNvSpPr>
          <p:nvPr>
            <p:ph type="body" idx="10"/>
          </p:nvPr>
        </p:nvSpPr>
        <p:spPr bwMode="auto">
          <a:xfrm>
            <a:off x="315367" y="1380225"/>
            <a:ext cx="10629413" cy="4810603"/>
          </a:xfrm>
        </p:spPr>
        <p:txBody>
          <a:bodyPr/>
          <a:lstStyle/>
          <a:p>
            <a:pPr algn="l">
              <a:defRPr/>
            </a:pPr>
            <a:r>
              <a:rPr lang="en-US" dirty="0"/>
              <a:t>Store versions in separate files</a:t>
            </a:r>
            <a:endParaRPr dirty="0"/>
          </a:p>
          <a:p>
            <a:pPr lvl="1" algn="l">
              <a:defRPr/>
            </a:pPr>
            <a:r>
              <a:rPr lang="en-US" dirty="0"/>
              <a:t>Semantic versioning (</a:t>
            </a:r>
            <a:r>
              <a:rPr lang="en-US" dirty="0" err="1"/>
              <a:t>Major.Minor.Patch</a:t>
            </a:r>
            <a:r>
              <a:rPr lang="en-US" dirty="0"/>
              <a:t>), e.g., </a:t>
            </a:r>
            <a:endParaRPr dirty="0"/>
          </a:p>
          <a:p>
            <a:pPr lvl="2" algn="l">
              <a:defRPr/>
            </a:pPr>
            <a:r>
              <a:rPr lang="en-US" dirty="0"/>
              <a:t>0.1.0 (a beta)</a:t>
            </a:r>
            <a:endParaRPr dirty="0"/>
          </a:p>
          <a:p>
            <a:pPr lvl="2" algn="l">
              <a:defRPr/>
            </a:pPr>
            <a:r>
              <a:rPr lang="en-US" dirty="0"/>
              <a:t>1.0.0 (a release version)</a:t>
            </a:r>
            <a:endParaRPr dirty="0"/>
          </a:p>
          <a:p>
            <a:pPr lvl="2" algn="l">
              <a:defRPr/>
            </a:pPr>
            <a:r>
              <a:rPr lang="en-US" dirty="0"/>
              <a:t>1.0.1 (a release with slight corrections)</a:t>
            </a:r>
            <a:endParaRPr dirty="0"/>
          </a:p>
          <a:p>
            <a:pPr algn="l">
              <a:defRPr/>
            </a:pPr>
            <a:r>
              <a:rPr lang="en-US" dirty="0"/>
              <a:t>Use a version control table and document your changes</a:t>
            </a:r>
            <a:endParaRPr dirty="0"/>
          </a:p>
          <a:p>
            <a:pPr lvl="1" algn="l">
              <a:defRPr/>
            </a:pPr>
            <a:r>
              <a:rPr lang="en-US" dirty="0"/>
              <a:t>E.g., Readme.md</a:t>
            </a:r>
          </a:p>
          <a:p>
            <a:pPr algn="l">
              <a:defRPr/>
            </a:pPr>
            <a:r>
              <a:rPr lang="en-US" dirty="0"/>
              <a:t>Working in a team? A lot of changes? Use a distributed version control system!</a:t>
            </a:r>
            <a:endParaRPr dirty="0"/>
          </a:p>
          <a:p>
            <a:pPr lvl="1" algn="l">
              <a:defRPr/>
            </a:pPr>
            <a:r>
              <a:rPr lang="en-US" dirty="0" err="1"/>
              <a:t>Git</a:t>
            </a:r>
            <a:endParaRPr dirty="0"/>
          </a:p>
          <a:p>
            <a:pPr lvl="1" algn="l">
              <a:defRPr/>
            </a:pPr>
            <a:r>
              <a:rPr lang="en-US" dirty="0" err="1"/>
              <a:t>GitLab</a:t>
            </a:r>
            <a:r>
              <a:rPr lang="en-US" dirty="0"/>
              <a:t>, GitHub </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a:t>Data organization</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18</a:t>
            </a:fld>
            <a:endParaRPr lang="en-GB"/>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dirty="0"/>
              <a:t>Data organization</a:t>
            </a:r>
            <a:endParaRPr dirty="0"/>
          </a:p>
        </p:txBody>
      </p:sp>
      <p:sp>
        <p:nvSpPr>
          <p:cNvPr id="10" name="Textplatzhalter 1"/>
          <p:cNvSpPr>
            <a:spLocks noGrp="1"/>
          </p:cNvSpPr>
          <p:nvPr>
            <p:ph type="body" idx="10"/>
          </p:nvPr>
        </p:nvSpPr>
        <p:spPr bwMode="auto">
          <a:xfrm>
            <a:off x="284461" y="1654324"/>
            <a:ext cx="10804335" cy="4032448"/>
          </a:xfrm>
        </p:spPr>
        <p:txBody>
          <a:bodyPr numCol="2"/>
          <a:lstStyle/>
          <a:p>
            <a:r>
              <a:rPr lang="de-DE" dirty="0"/>
              <a:t>Olga_170413_probe17k</a:t>
            </a:r>
          </a:p>
          <a:p>
            <a:r>
              <a:rPr lang="de-DE" dirty="0" err="1"/>
              <a:t>Naturepaper-marc-mira-ready</a:t>
            </a:r>
            <a:r>
              <a:rPr lang="de-DE" dirty="0"/>
              <a:t>!</a:t>
            </a:r>
          </a:p>
          <a:p>
            <a:r>
              <a:rPr lang="de-DE" dirty="0"/>
              <a:t>Vm4520132Schmidt.pdf</a:t>
            </a:r>
          </a:p>
          <a:p>
            <a:r>
              <a:rPr lang="de-DE" dirty="0"/>
              <a:t>647749157.pdf</a:t>
            </a:r>
          </a:p>
          <a:p>
            <a:r>
              <a:rPr lang="de-DE" dirty="0"/>
              <a:t>Kristall_765_spektr_2016-12-03.csv </a:t>
            </a:r>
          </a:p>
          <a:p>
            <a:r>
              <a:rPr lang="de-DE" dirty="0"/>
              <a:t>170413_probe17k_olga </a:t>
            </a:r>
          </a:p>
          <a:p>
            <a:r>
              <a:rPr lang="de-DE" dirty="0" err="1"/>
              <a:t>Naturepaper+karl+britta+james&amp;nal</a:t>
            </a:r>
            <a:endParaRPr lang="de-DE" dirty="0"/>
          </a:p>
          <a:p>
            <a:r>
              <a:rPr lang="de-DE" dirty="0"/>
              <a:t>Olga170413probe17k</a:t>
            </a:r>
          </a:p>
          <a:p>
            <a:r>
              <a:rPr lang="de-DE" dirty="0"/>
              <a:t>Krst_765_spkt_161203</a:t>
            </a:r>
          </a:p>
          <a:p>
            <a:r>
              <a:rPr lang="de-DE" dirty="0" err="1"/>
              <a:t>Naturepaper+karl+britta+james</a:t>
            </a:r>
            <a:r>
              <a:rPr lang="de-DE" dirty="0"/>
              <a:t> </a:t>
            </a:r>
            <a:r>
              <a:rPr lang="de-DE" dirty="0" err="1"/>
              <a:t>ready</a:t>
            </a:r>
            <a:r>
              <a:rPr lang="de-DE" dirty="0"/>
              <a:t>!_</a:t>
            </a:r>
            <a:r>
              <a:rPr lang="de-DE" dirty="0" err="1"/>
              <a:t>revised</a:t>
            </a:r>
            <a:endParaRPr lang="de-DE" dirty="0"/>
          </a:p>
          <a:p>
            <a:r>
              <a:rPr lang="de-DE" dirty="0"/>
              <a:t>012_maus_mrna_20200912 </a:t>
            </a:r>
          </a:p>
          <a:p>
            <a:pPr marL="265113" indent="-265113"/>
            <a:r>
              <a:rPr lang="de-DE" dirty="0" err="1"/>
              <a:t>Nature_karl&amp;jan_endendversion</a:t>
            </a:r>
            <a:endParaRPr lang="de-DE" dirty="0"/>
          </a:p>
          <a:p>
            <a:pPr marL="265113" indent="-265113"/>
            <a:r>
              <a:rPr lang="de-DE" dirty="0"/>
              <a:t>28q8QGlHKwrRw.pdf</a:t>
            </a:r>
          </a:p>
          <a:p>
            <a:pPr marL="265113" indent="-265113"/>
            <a:r>
              <a:rPr lang="de-DE" dirty="0"/>
              <a:t>Tagung_Digitale_Wissenschaft.pdf</a:t>
            </a:r>
          </a:p>
          <a:p>
            <a:pPr marL="0" indent="0" algn="ctr">
              <a:buNone/>
              <a:defRPr/>
            </a:pPr>
            <a:endParaRPr lang="de-DE" dirty="0"/>
          </a:p>
          <a:p>
            <a:pPr algn="ctr">
              <a:defRPr/>
            </a:pPr>
            <a:endParaRPr lang="de-DE" dirty="0"/>
          </a:p>
        </p:txBody>
      </p:sp>
      <p:sp>
        <p:nvSpPr>
          <p:cNvPr id="6" name="Title 1"/>
          <p:cNvSpPr>
            <a:spLocks noGrp="1"/>
          </p:cNvSpPr>
          <p:nvPr>
            <p:ph type="title"/>
          </p:nvPr>
        </p:nvSpPr>
        <p:spPr bwMode="auto">
          <a:xfrm>
            <a:off x="315368" y="574204"/>
            <a:ext cx="8702324" cy="835303"/>
          </a:xfrm>
        </p:spPr>
        <p:txBody>
          <a:bodyPr/>
          <a:lstStyle/>
          <a:p>
            <a:pPr>
              <a:defRPr/>
            </a:pPr>
            <a:r>
              <a:rPr lang="en-GB" dirty="0"/>
              <a:t>Which example are following a good naming convention?</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 name="Abgerundetes Rechteck 14"/>
          <p:cNvSpPr/>
          <p:nvPr/>
        </p:nvSpPr>
        <p:spPr bwMode="auto">
          <a:xfrm>
            <a:off x="428477" y="1150268"/>
            <a:ext cx="12817424" cy="6408711"/>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extfeld 10"/>
          <p:cNvSpPr txBox="1"/>
          <p:nvPr/>
        </p:nvSpPr>
        <p:spPr bwMode="auto">
          <a:xfrm flipH="1">
            <a:off x="1528908" y="1763829"/>
            <a:ext cx="10616561" cy="3785652"/>
          </a:xfrm>
          <a:prstGeom prst="rect">
            <a:avLst/>
          </a:prstGeom>
          <a:noFill/>
        </p:spPr>
        <p:txBody>
          <a:bodyPr wrap="square" rtlCol="0">
            <a:spAutoFit/>
          </a:bodyPr>
          <a:lstStyle/>
          <a:p>
            <a:pPr>
              <a:defRPr/>
            </a:pPr>
            <a:r>
              <a:rPr lang="en-US" sz="1600" b="1" i="1"/>
              <a:t>Please mute your microphone when you do not have the floor</a:t>
            </a:r>
            <a:endParaRPr/>
          </a:p>
          <a:p>
            <a:pPr>
              <a:defRPr/>
            </a:pPr>
            <a:endParaRPr lang="en-US" sz="1600" b="1" i="1"/>
          </a:p>
          <a:p>
            <a:pPr>
              <a:defRPr/>
            </a:pPr>
            <a:r>
              <a:rPr lang="en-US" sz="1600" b="1" i="1"/>
              <a:t>Please hear each other out and let each other finish</a:t>
            </a:r>
            <a:endParaRPr/>
          </a:p>
          <a:p>
            <a:pPr>
              <a:defRPr/>
            </a:pPr>
            <a:endParaRPr lang="en-US" sz="1600" b="1" i="1"/>
          </a:p>
          <a:p>
            <a:pPr>
              <a:defRPr/>
            </a:pPr>
            <a:r>
              <a:rPr lang="en-US" sz="1600" b="1" i="1"/>
              <a:t>Draw attention to yourselves when you want to say something</a:t>
            </a:r>
            <a:endParaRPr/>
          </a:p>
          <a:p>
            <a:pPr>
              <a:defRPr/>
            </a:pPr>
            <a:endParaRPr lang="en-US" sz="1600" b="1" i="1"/>
          </a:p>
          <a:p>
            <a:pPr>
              <a:defRPr/>
            </a:pPr>
            <a:r>
              <a:rPr lang="en-US" sz="1600" b="1" i="1"/>
              <a:t>Please help each other</a:t>
            </a:r>
            <a:endParaRPr/>
          </a:p>
          <a:p>
            <a:pPr>
              <a:defRPr/>
            </a:pPr>
            <a:endParaRPr lang="en-US" sz="1600" b="1" i="1"/>
          </a:p>
          <a:p>
            <a:pPr>
              <a:defRPr/>
            </a:pPr>
            <a:r>
              <a:rPr lang="en-US" sz="1600" b="1" i="1"/>
              <a:t>Please do not do anything on the side</a:t>
            </a:r>
            <a:endParaRPr/>
          </a:p>
          <a:p>
            <a:pPr>
              <a:defRPr/>
            </a:pPr>
            <a:endParaRPr lang="en-US" sz="1600" b="1" i="1"/>
          </a:p>
          <a:p>
            <a:pPr>
              <a:defRPr/>
            </a:pPr>
            <a:r>
              <a:rPr lang="en-US" sz="1600" b="1" i="1"/>
              <a:t>Please ask if you have not understood something</a:t>
            </a:r>
            <a:endParaRPr/>
          </a:p>
          <a:p>
            <a:pPr>
              <a:defRPr/>
            </a:pPr>
            <a:endParaRPr lang="en-US" sz="1600" b="1" i="1"/>
          </a:p>
          <a:p>
            <a:pPr>
              <a:defRPr/>
            </a:pPr>
            <a:r>
              <a:rPr lang="en-US" sz="1600" b="1" i="1"/>
              <a:t>Please contribute actively</a:t>
            </a:r>
            <a:endParaRPr/>
          </a:p>
          <a:p>
            <a:pPr>
              <a:defRPr/>
            </a:pPr>
            <a:endParaRPr lang="en-US" sz="1600" b="1" i="1"/>
          </a:p>
          <a:p>
            <a:pPr>
              <a:defRPr/>
            </a:pPr>
            <a:r>
              <a:rPr lang="en-US" sz="1600" b="1" i="1"/>
              <a:t>Please allow mistakes -&gt; positive culture of mistakes</a:t>
            </a:r>
            <a:endParaRPr lang="de-DE" sz="1600" b="1" i="1"/>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Please be nice!</a:t>
            </a:r>
            <a:endParaRPr sz="2000"/>
          </a:p>
        </p:txBody>
      </p:sp>
      <p:pic>
        <p:nvPicPr>
          <p:cNvPr id="1026" name="Picture 2" descr="Freundschaft Freude Smilies - Kostenloses Foto auf Pixabay"/>
          <p:cNvPicPr>
            <a:picLocks noChangeAspect="1" noChangeArrowheads="1"/>
          </p:cNvPicPr>
          <p:nvPr/>
        </p:nvPicPr>
        <p:blipFill>
          <a:blip r:embed="rId2"/>
          <a:stretch/>
        </p:blipFill>
        <p:spPr bwMode="auto">
          <a:xfrm>
            <a:off x="7631809" y="3461072"/>
            <a:ext cx="3584327" cy="2313011"/>
          </a:xfrm>
          <a:prstGeom prst="rect">
            <a:avLst/>
          </a:prstGeom>
          <a:noFill/>
        </p:spPr>
      </p:pic>
      <p:sp>
        <p:nvSpPr>
          <p:cNvPr id="2" name="Rechteck 1"/>
          <p:cNvSpPr/>
          <p:nvPr/>
        </p:nvSpPr>
        <p:spPr bwMode="auto">
          <a:xfrm>
            <a:off x="7635250" y="5774083"/>
            <a:ext cx="3580887" cy="215444"/>
          </a:xfrm>
          <a:prstGeom prst="rect">
            <a:avLst/>
          </a:prstGeom>
        </p:spPr>
        <p:txBody>
          <a:bodyPr wrap="square">
            <a:spAutoFit/>
          </a:bodyPr>
          <a:lstStyle/>
          <a:p>
            <a:pPr>
              <a:defRPr/>
            </a:pPr>
            <a:r>
              <a:rPr lang="de-DE" sz="800"/>
              <a:t>Quelle: pixabay.com. </a:t>
            </a:r>
            <a:endParaRPr/>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3"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4"/>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19</a:t>
            </a:fld>
            <a:endParaRPr lang="en-GB"/>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Textplatzhalter 1"/>
          <p:cNvSpPr>
            <a:spLocks noGrp="1"/>
          </p:cNvSpPr>
          <p:nvPr>
            <p:ph type="body" idx="10"/>
          </p:nvPr>
        </p:nvSpPr>
        <p:spPr bwMode="auto">
          <a:xfrm>
            <a:off x="309445" y="1339417"/>
            <a:ext cx="10482262" cy="4810603"/>
          </a:xfrm>
        </p:spPr>
        <p:txBody>
          <a:bodyPr/>
          <a:lstStyle/>
          <a:p>
            <a:pPr marL="0" indent="0" algn="ctr">
              <a:spcAft>
                <a:spcPts val="600"/>
              </a:spcAft>
              <a:buNone/>
            </a:pPr>
            <a:r>
              <a:rPr lang="en-US" sz="2200" b="1" dirty="0"/>
              <a:t>Individual work or group work for people working on the same project</a:t>
            </a:r>
          </a:p>
          <a:p>
            <a:pPr marL="0" indent="0" algn="ctr">
              <a:spcAft>
                <a:spcPts val="600"/>
              </a:spcAft>
              <a:buNone/>
            </a:pPr>
            <a:endParaRPr lang="en-US" sz="2200" b="1" dirty="0"/>
          </a:p>
          <a:p>
            <a:pPr marL="0" indent="0" algn="ctr">
              <a:spcAft>
                <a:spcPts val="600"/>
              </a:spcAft>
              <a:buNone/>
            </a:pPr>
            <a:r>
              <a:rPr lang="en-US" sz="2000" b="1" dirty="0"/>
              <a:t>What would be a good folder structure and a good file naming convention for the files related to your PhD project? </a:t>
            </a:r>
          </a:p>
          <a:p>
            <a:pPr marL="0" indent="0" algn="ctr">
              <a:spcAft>
                <a:spcPts val="600"/>
              </a:spcAft>
              <a:buNone/>
            </a:pPr>
            <a:r>
              <a:rPr lang="en-US" sz="2000" dirty="0"/>
              <a:t>Please document </a:t>
            </a:r>
          </a:p>
          <a:p>
            <a:pPr marL="0" indent="0" algn="ctr">
              <a:spcAft>
                <a:spcPts val="600"/>
              </a:spcAft>
              <a:buNone/>
            </a:pPr>
            <a:r>
              <a:rPr lang="en-US" sz="2000" dirty="0"/>
              <a:t>(1.) to which files your folder structure and your naming convention applies, </a:t>
            </a:r>
          </a:p>
          <a:p>
            <a:pPr marL="0" indent="0" algn="ctr">
              <a:spcAft>
                <a:spcPts val="600"/>
              </a:spcAft>
              <a:buNone/>
            </a:pPr>
            <a:r>
              <a:rPr lang="en-US" sz="2000" dirty="0"/>
              <a:t>(2.) a scratch of a folder structure, </a:t>
            </a:r>
          </a:p>
          <a:p>
            <a:pPr marL="0" indent="0" algn="ctr">
              <a:spcAft>
                <a:spcPts val="600"/>
              </a:spcAft>
              <a:buNone/>
            </a:pPr>
            <a:r>
              <a:rPr lang="en-US" sz="2000" dirty="0"/>
              <a:t>(3.) the descriptive aspects to be used in file names and their order, and the </a:t>
            </a:r>
          </a:p>
          <a:p>
            <a:pPr marL="0" indent="0" algn="ctr">
              <a:spcAft>
                <a:spcPts val="600"/>
              </a:spcAft>
              <a:buNone/>
            </a:pPr>
            <a:r>
              <a:rPr lang="en-US" sz="2000" dirty="0"/>
              <a:t>(4.) abbreviations used. </a:t>
            </a:r>
          </a:p>
          <a:p>
            <a:pPr marL="0" indent="0" algn="ctr">
              <a:spcAft>
                <a:spcPts val="600"/>
              </a:spcAft>
              <a:buNone/>
            </a:pPr>
            <a:endParaRPr lang="en-US" sz="2000" dirty="0"/>
          </a:p>
          <a:p>
            <a:pPr marL="0" indent="0" algn="ctr">
              <a:spcAft>
                <a:spcPts val="600"/>
              </a:spcAft>
              <a:buNone/>
            </a:pPr>
            <a:r>
              <a:rPr lang="en-US" sz="2000" dirty="0"/>
              <a:t>Create an own </a:t>
            </a:r>
            <a:r>
              <a:rPr lang="en-US" sz="2000" dirty="0" err="1"/>
              <a:t>zumpad</a:t>
            </a:r>
            <a:r>
              <a:rPr lang="en-US" sz="2000" dirty="0"/>
              <a:t> or use your working space on the </a:t>
            </a:r>
            <a:r>
              <a:rPr lang="en-US" sz="2000" dirty="0" err="1"/>
              <a:t>miro</a:t>
            </a:r>
            <a:r>
              <a:rPr lang="en-US" sz="2000" dirty="0"/>
              <a:t>-Board to take notes.</a:t>
            </a:r>
          </a:p>
          <a:p>
            <a:pPr marL="0" indent="0" algn="ctr">
              <a:buNone/>
              <a:defRPr/>
            </a:pPr>
            <a:endParaRPr lang="en-US" sz="2000" dirty="0"/>
          </a:p>
          <a:p>
            <a:pPr marL="0" indent="0" algn="ctr">
              <a:buNone/>
              <a:defRPr/>
            </a:pPr>
            <a:endParaRPr lang="en-US" sz="2000" dirty="0"/>
          </a:p>
          <a:p>
            <a:pPr marL="0" indent="0" algn="ctr">
              <a:buNone/>
              <a:defRPr/>
            </a:pPr>
            <a:endParaRPr lang="de-DE" sz="2000" dirty="0"/>
          </a:p>
          <a:p>
            <a:pPr algn="ctr">
              <a:defRPr/>
            </a:pPr>
            <a:endParaRPr lang="de-DE" sz="2000" dirty="0"/>
          </a:p>
        </p:txBody>
      </p:sp>
      <p:sp>
        <p:nvSpPr>
          <p:cNvPr id="7"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2000" dirty="0"/>
              <a:t>Data organization</a:t>
            </a:r>
            <a:endParaRPr dirty="0"/>
          </a:p>
        </p:txBody>
      </p:sp>
    </p:spTree>
    <p:extLst>
      <p:ext uri="{BB962C8B-B14F-4D97-AF65-F5344CB8AC3E}">
        <p14:creationId xmlns:p14="http://schemas.microsoft.com/office/powerpoint/2010/main" val="1229551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20</a:t>
            </a:fld>
            <a:endParaRPr lang="en-GB"/>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Break</a:t>
            </a:r>
            <a:endParaRPr/>
          </a:p>
        </p:txBody>
      </p:sp>
      <p:pic>
        <p:nvPicPr>
          <p:cNvPr id="8" name="Grafik 7"/>
          <p:cNvPicPr>
            <a:picLocks noChangeAspect="1"/>
          </p:cNvPicPr>
          <p:nvPr/>
        </p:nvPicPr>
        <p:blipFill>
          <a:blip r:embed="rId2"/>
          <a:stretch/>
        </p:blipFill>
        <p:spPr bwMode="auto">
          <a:xfrm>
            <a:off x="2683148" y="884457"/>
            <a:ext cx="5810226" cy="5810226"/>
          </a:xfrm>
          <a:prstGeom prst="rect">
            <a:avLst/>
          </a:prstGeom>
        </p:spPr>
      </p:pic>
      <p:sp>
        <p:nvSpPr>
          <p:cNvPr id="2" name="Titel 1"/>
          <p:cNvSpPr>
            <a:spLocks noGrp="1"/>
          </p:cNvSpPr>
          <p:nvPr>
            <p:ph type="title"/>
          </p:nvPr>
        </p:nvSpPr>
        <p:spPr bwMode="auto">
          <a:xfrm>
            <a:off x="1395670" y="1942356"/>
            <a:ext cx="4608512" cy="835303"/>
          </a:xfrm>
        </p:spPr>
        <p:txBody>
          <a:bodyPr>
            <a:normAutofit/>
          </a:bodyPr>
          <a:lstStyle/>
          <a:p>
            <a:pPr>
              <a:defRPr/>
            </a:pPr>
            <a:r>
              <a:rPr lang="de-DE" sz="3000"/>
              <a:t>Have a break!</a:t>
            </a:r>
            <a:endParaRPr/>
          </a:p>
        </p:txBody>
      </p:sp>
    </p:spTree>
    <p:extLst>
      <p:ext uri="{BB962C8B-B14F-4D97-AF65-F5344CB8AC3E}">
        <p14:creationId xmlns:p14="http://schemas.microsoft.com/office/powerpoint/2010/main" val="3216773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21</a:t>
            </a:fld>
            <a:endParaRPr lang="en-GB"/>
          </a:p>
        </p:txBody>
      </p:sp>
      <p:sp>
        <p:nvSpPr>
          <p:cNvPr id="5" name="Title 3"/>
          <p:cNvSpPr>
            <a:spLocks noGrp="1"/>
          </p:cNvSpPr>
          <p:nvPr>
            <p:ph type="title"/>
          </p:nvPr>
        </p:nvSpPr>
        <p:spPr bwMode="auto">
          <a:xfrm>
            <a:off x="287322" y="701521"/>
            <a:ext cx="8702324" cy="835303"/>
          </a:xfrm>
        </p:spPr>
        <p:txBody>
          <a:bodyPr>
            <a:normAutofit/>
          </a:bodyPr>
          <a:lstStyle/>
          <a:p>
            <a:pPr>
              <a:defRPr/>
            </a:pPr>
            <a:r>
              <a:rPr lang="en-US" sz="2800"/>
              <a:t>Data documentation</a:t>
            </a:r>
            <a:endParaRPr sz="280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documentation &amp; metadata</a:t>
            </a:r>
            <a:endParaRPr/>
          </a:p>
        </p:txBody>
      </p:sp>
      <p:sp>
        <p:nvSpPr>
          <p:cNvPr id="10" name="Textplatzhalter 1"/>
          <p:cNvSpPr>
            <a:spLocks noGrp="1"/>
          </p:cNvSpPr>
          <p:nvPr>
            <p:ph type="body" idx="10"/>
          </p:nvPr>
        </p:nvSpPr>
        <p:spPr bwMode="auto">
          <a:xfrm>
            <a:off x="315367" y="1596249"/>
            <a:ext cx="10338245" cy="4810603"/>
          </a:xfrm>
        </p:spPr>
        <p:txBody>
          <a:bodyPr/>
          <a:lstStyle/>
          <a:p>
            <a:pPr marL="0" indent="0" algn="ctr">
              <a:buNone/>
              <a:defRPr/>
            </a:pPr>
            <a:r>
              <a:rPr lang="en-US" b="1" dirty="0"/>
              <a:t>Group work:</a:t>
            </a:r>
            <a:endParaRPr dirty="0"/>
          </a:p>
          <a:p>
            <a:pPr marL="0" indent="0" algn="ctr">
              <a:buNone/>
            </a:pPr>
            <a:endParaRPr lang="en-US" dirty="0"/>
          </a:p>
          <a:p>
            <a:pPr marL="0" indent="0" algn="ctr">
              <a:buNone/>
            </a:pPr>
            <a:r>
              <a:rPr lang="en-US" dirty="0"/>
              <a:t>You receive a data set from a colleague:</a:t>
            </a:r>
            <a:r>
              <a:rPr lang="en-US" b="1" dirty="0"/>
              <a:t> </a:t>
            </a:r>
            <a:r>
              <a:rPr lang="en-US" b="1" dirty="0">
                <a:hlinkClick r:id="rId2" action="ppaction://hlinkfile"/>
              </a:rPr>
              <a:t>av_D.csv</a:t>
            </a:r>
            <a:endParaRPr lang="en-US" dirty="0"/>
          </a:p>
          <a:p>
            <a:pPr marL="0" indent="0" algn="ctr">
              <a:buNone/>
            </a:pPr>
            <a:r>
              <a:rPr lang="en-US" dirty="0"/>
              <a:t>What kind of data did you receive?</a:t>
            </a:r>
          </a:p>
          <a:p>
            <a:pPr marL="0" indent="0" algn="ctr">
              <a:buNone/>
            </a:pPr>
            <a:r>
              <a:rPr lang="en-US" dirty="0"/>
              <a:t>Apart from the data itself - what information do you need to be able to work with it? </a:t>
            </a:r>
          </a:p>
          <a:p>
            <a:pPr marL="0" indent="0" algn="ctr">
              <a:buNone/>
            </a:pPr>
            <a:r>
              <a:rPr lang="en-US" dirty="0">
                <a:hlinkClick r:id="rId3"/>
              </a:rPr>
              <a:t>https://zumpad.zum.de/p/2022-05-10_documentation_1</a:t>
            </a:r>
            <a:endParaRPr lang="en-US" dirty="0"/>
          </a:p>
          <a:p>
            <a:pPr marL="0" indent="0" algn="ctr">
              <a:buNone/>
            </a:pPr>
            <a:r>
              <a:rPr lang="en-US" dirty="0">
                <a:hlinkClick r:id="rId4"/>
              </a:rPr>
              <a:t>https://zumpad.zum.de/p/2022-05-10_documentation_2</a:t>
            </a:r>
            <a:endParaRPr lang="en-US" dirty="0"/>
          </a:p>
          <a:p>
            <a:pPr marL="0" indent="0" algn="ctr">
              <a:buNone/>
            </a:pPr>
            <a:r>
              <a:rPr lang="en-US" dirty="0">
                <a:hlinkClick r:id="rId5"/>
              </a:rPr>
              <a:t>https://zumpad.zum.de/p/2022-05-10_documentation_3</a:t>
            </a:r>
            <a:endParaRPr lang="en-US" dirty="0"/>
          </a:p>
          <a:p>
            <a:pPr marL="0" indent="0" algn="ctr">
              <a:buNone/>
            </a:pPr>
            <a:r>
              <a:rPr lang="en-US" dirty="0">
                <a:hlinkClick r:id="rId6"/>
              </a:rPr>
              <a:t>https://zumpad.zum.de/p/2022-05-10_documentation_4</a:t>
            </a:r>
            <a:endParaRPr lang="en-US" dirty="0"/>
          </a:p>
          <a:p>
            <a:pPr marL="0" indent="0" algn="ctr">
              <a:buNone/>
              <a:defRPr/>
            </a:pPr>
            <a:endParaRPr lang="en-US" dirty="0"/>
          </a:p>
          <a:p>
            <a:pPr marL="0" indent="0" algn="ctr">
              <a:buNone/>
              <a:defRPr/>
            </a:pPr>
            <a:endParaRPr lang="en-US" dirty="0"/>
          </a:p>
          <a:p>
            <a:pPr marL="0" indent="0" algn="ctr">
              <a:buNone/>
              <a:defRPr/>
            </a:pPr>
            <a:endParaRPr lang="de-DE" dirty="0"/>
          </a:p>
          <a:p>
            <a:pPr algn="ctr">
              <a:defRPr/>
            </a:pPr>
            <a:endParaRPr lang="de-D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22</a:t>
            </a:fld>
            <a:endParaRPr lang="en-GB"/>
          </a:p>
        </p:txBody>
      </p:sp>
      <p:sp>
        <p:nvSpPr>
          <p:cNvPr id="5" name="Title 3"/>
          <p:cNvSpPr>
            <a:spLocks noGrp="1"/>
          </p:cNvSpPr>
          <p:nvPr>
            <p:ph type="title"/>
          </p:nvPr>
        </p:nvSpPr>
        <p:spPr bwMode="auto">
          <a:xfrm>
            <a:off x="315367" y="552143"/>
            <a:ext cx="8702324" cy="835303"/>
          </a:xfrm>
        </p:spPr>
        <p:txBody>
          <a:bodyPr>
            <a:normAutofit/>
          </a:bodyPr>
          <a:lstStyle/>
          <a:p>
            <a:pPr>
              <a:defRPr/>
            </a:pPr>
            <a:r>
              <a:rPr lang="en-US" sz="2800" dirty="0"/>
              <a:t>A good data documentation should include</a:t>
            </a:r>
            <a:endParaRPr sz="2800" dirty="0"/>
          </a:p>
        </p:txBody>
      </p:sp>
      <p:sp>
        <p:nvSpPr>
          <p:cNvPr id="10" name="Textplatzhalter 1"/>
          <p:cNvSpPr>
            <a:spLocks noGrp="1"/>
          </p:cNvSpPr>
          <p:nvPr>
            <p:ph type="body" idx="10"/>
          </p:nvPr>
        </p:nvSpPr>
        <p:spPr bwMode="auto">
          <a:xfrm>
            <a:off x="315367" y="1339417"/>
            <a:ext cx="10629413" cy="4810603"/>
          </a:xfrm>
        </p:spPr>
        <p:txBody>
          <a:bodyPr/>
          <a:lstStyle/>
          <a:p>
            <a:pPr algn="l">
              <a:defRPr/>
            </a:pPr>
            <a:r>
              <a:rPr lang="en-US" sz="2200" dirty="0"/>
              <a:t>Information on the collection of data</a:t>
            </a:r>
            <a:endParaRPr sz="2200" dirty="0"/>
          </a:p>
          <a:p>
            <a:pPr lvl="1" algn="l">
              <a:defRPr/>
            </a:pPr>
            <a:r>
              <a:rPr lang="en-US" dirty="0"/>
              <a:t>Methods, units, time periods, locations, technique used, etc.</a:t>
            </a:r>
            <a:endParaRPr dirty="0"/>
          </a:p>
          <a:p>
            <a:pPr algn="l">
              <a:defRPr/>
            </a:pPr>
            <a:r>
              <a:rPr lang="en-US" sz="2200" dirty="0"/>
              <a:t>Structure of the data and their mutual relationships</a:t>
            </a:r>
            <a:endParaRPr sz="2200" dirty="0"/>
          </a:p>
          <a:p>
            <a:pPr algn="l">
              <a:defRPr/>
            </a:pPr>
            <a:r>
              <a:rPr lang="en-US" sz="2200" dirty="0"/>
              <a:t>Explanation of variables, labels and codes</a:t>
            </a:r>
            <a:endParaRPr sz="2200" dirty="0"/>
          </a:p>
          <a:p>
            <a:pPr algn="l">
              <a:defRPr/>
            </a:pPr>
            <a:r>
              <a:rPr lang="en-US" sz="2200" dirty="0"/>
              <a:t>Differences between different data set versions</a:t>
            </a:r>
            <a:endParaRPr sz="2200" dirty="0"/>
          </a:p>
          <a:p>
            <a:pPr algn="l">
              <a:defRPr/>
            </a:pPr>
            <a:r>
              <a:rPr lang="en-US" sz="2200" dirty="0"/>
              <a:t>Measures for data cleaning</a:t>
            </a:r>
            <a:endParaRPr sz="2200" dirty="0"/>
          </a:p>
          <a:p>
            <a:pPr algn="l">
              <a:defRPr/>
            </a:pPr>
            <a:r>
              <a:rPr lang="en-US" sz="2200" dirty="0"/>
              <a:t>Information on access and terms of use</a:t>
            </a:r>
            <a:endParaRPr sz="2200" dirty="0"/>
          </a:p>
          <a:p>
            <a:pPr lvl="1" algn="l">
              <a:defRPr/>
            </a:pPr>
            <a:r>
              <a:rPr lang="en-US" dirty="0"/>
              <a:t>Licensing</a:t>
            </a:r>
            <a:endParaRPr dirty="0"/>
          </a:p>
          <a:p>
            <a:pPr algn="l">
              <a:defRPr/>
            </a:pPr>
            <a:r>
              <a:rPr lang="en-US" sz="2200" dirty="0"/>
              <a:t>Ideal world</a:t>
            </a:r>
            <a:endParaRPr sz="2200" dirty="0"/>
          </a:p>
          <a:p>
            <a:pPr lvl="1" algn="l">
              <a:defRPr/>
            </a:pPr>
            <a:r>
              <a:rPr lang="en-US" dirty="0"/>
              <a:t>Description of the research undertaking</a:t>
            </a:r>
            <a:endParaRPr dirty="0"/>
          </a:p>
          <a:p>
            <a:pPr lvl="2" algn="l">
              <a:defRPr/>
            </a:pPr>
            <a:r>
              <a:rPr lang="en-US" sz="2200" dirty="0"/>
              <a:t>Goals</a:t>
            </a:r>
            <a:endParaRPr sz="2200" dirty="0"/>
          </a:p>
          <a:p>
            <a:pPr lvl="2" algn="l">
              <a:defRPr/>
            </a:pPr>
            <a:r>
              <a:rPr lang="en-US" sz="2200" dirty="0"/>
              <a:t>Hypotheses</a:t>
            </a:r>
            <a:endParaRPr sz="2200" dirty="0"/>
          </a:p>
          <a:p>
            <a:pPr marL="0" indent="0" algn="l">
              <a:buNone/>
              <a:defRPr/>
            </a:pPr>
            <a:endParaRPr lang="en-US" sz="2200" dirty="0"/>
          </a:p>
          <a:p>
            <a:pPr marL="0" indent="0" algn="l">
              <a:buNone/>
              <a:defRPr/>
            </a:pPr>
            <a:endParaRPr lang="en-US" sz="2200" dirty="0"/>
          </a:p>
          <a:p>
            <a:pPr marL="0" indent="0" algn="l">
              <a:buNone/>
              <a:defRPr/>
            </a:pPr>
            <a:endParaRPr lang="de-DE" sz="2200" dirty="0"/>
          </a:p>
          <a:p>
            <a:pPr algn="l">
              <a:defRPr/>
            </a:pPr>
            <a:endParaRPr lang="de-DE" sz="2200" dirty="0"/>
          </a:p>
        </p:txBody>
      </p:sp>
      <p:pic>
        <p:nvPicPr>
          <p:cNvPr id="7" name="Picture 8"/>
          <p:cNvPicPr>
            <a:picLocks noChangeAspect="1"/>
          </p:cNvPicPr>
          <p:nvPr/>
        </p:nvPicPr>
        <p:blipFill>
          <a:blip r:embed="rId2"/>
          <a:stretch/>
        </p:blipFill>
        <p:spPr bwMode="auto">
          <a:xfrm>
            <a:off x="8812151" y="1471455"/>
            <a:ext cx="1985478" cy="2631141"/>
          </a:xfrm>
          <a:prstGeom prst="rect">
            <a:avLst/>
          </a:prstGeom>
          <a:noFill/>
        </p:spPr>
      </p:pic>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23</a:t>
            </a:fld>
            <a:endParaRPr lang="en-GB"/>
          </a:p>
        </p:txBody>
      </p:sp>
      <p:sp>
        <p:nvSpPr>
          <p:cNvPr id="5" name="Title 2"/>
          <p:cNvSpPr>
            <a:spLocks noGrp="1"/>
          </p:cNvSpPr>
          <p:nvPr>
            <p:ph type="title"/>
          </p:nvPr>
        </p:nvSpPr>
        <p:spPr bwMode="auto">
          <a:xfrm>
            <a:off x="315368" y="718220"/>
            <a:ext cx="8702324" cy="835303"/>
          </a:xfrm>
        </p:spPr>
        <p:txBody>
          <a:bodyPr/>
          <a:lstStyle/>
          <a:p>
            <a:pPr>
              <a:defRPr/>
            </a:pPr>
            <a:r>
              <a:rPr lang="en-US" dirty="0"/>
              <a:t>date</a:t>
            </a:r>
            <a:endParaRPr dirty="0"/>
          </a:p>
        </p:txBody>
      </p:sp>
      <p:sp>
        <p:nvSpPr>
          <p:cNvPr id="6" name="Text Placeholder 3"/>
          <p:cNvSpPr>
            <a:spLocks noGrp="1"/>
          </p:cNvSpPr>
          <p:nvPr>
            <p:ph type="body" idx="10"/>
          </p:nvPr>
        </p:nvSpPr>
        <p:spPr bwMode="auto">
          <a:xfrm>
            <a:off x="315367" y="1732122"/>
            <a:ext cx="10629413" cy="4810603"/>
          </a:xfrm>
        </p:spPr>
        <p:txBody>
          <a:bodyPr/>
          <a:lstStyle/>
          <a:p>
            <a:pPr>
              <a:defRPr/>
            </a:pPr>
            <a:r>
              <a:rPr lang="en-GB" dirty="0"/>
              <a:t>364.07</a:t>
            </a:r>
            <a:endParaRPr lang="en-US" dirty="0"/>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24</a:t>
            </a:fld>
            <a:endParaRPr lang="en-GB"/>
          </a:p>
        </p:txBody>
      </p:sp>
      <p:sp>
        <p:nvSpPr>
          <p:cNvPr id="5" name="Text Placeholder 3"/>
          <p:cNvSpPr>
            <a:spLocks noGrp="1"/>
          </p:cNvSpPr>
          <p:nvPr>
            <p:ph type="body" sz="quarter" idx="10"/>
          </p:nvPr>
        </p:nvSpPr>
        <p:spPr bwMode="auto">
          <a:xfrm>
            <a:off x="284461" y="1957292"/>
            <a:ext cx="5184000" cy="4809600"/>
          </a:xfrm>
        </p:spPr>
        <p:txBody>
          <a:bodyPr/>
          <a:lstStyle/>
          <a:p>
            <a:pPr>
              <a:defRPr/>
            </a:pPr>
            <a:r>
              <a:rPr lang="en-US"/>
              <a:t>364.07</a:t>
            </a:r>
            <a:endParaRPr/>
          </a:p>
        </p:txBody>
      </p:sp>
      <p:sp>
        <p:nvSpPr>
          <p:cNvPr id="6" name="Title 4"/>
          <p:cNvSpPr>
            <a:spLocks noGrp="1"/>
          </p:cNvSpPr>
          <p:nvPr>
            <p:ph type="title"/>
          </p:nvPr>
        </p:nvSpPr>
        <p:spPr bwMode="auto">
          <a:xfrm>
            <a:off x="284460" y="718220"/>
            <a:ext cx="8702324" cy="835303"/>
          </a:xfrm>
        </p:spPr>
        <p:txBody>
          <a:bodyPr/>
          <a:lstStyle/>
          <a:p>
            <a:pPr>
              <a:defRPr/>
            </a:pPr>
            <a:r>
              <a:rPr lang="en-US"/>
              <a:t>Data about Data</a:t>
            </a:r>
            <a:endParaRPr/>
          </a:p>
        </p:txBody>
      </p:sp>
      <p:sp>
        <p:nvSpPr>
          <p:cNvPr id="7" name="Text Placeholder 5"/>
          <p:cNvSpPr/>
          <p:nvPr/>
        </p:nvSpPr>
        <p:spPr bwMode="auto">
          <a:xfrm>
            <a:off x="4098664" y="1957292"/>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dwd-weather-data</a:t>
            </a: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t>Creator: Deutscher Wetterdienst</a:t>
            </a:r>
          </a:p>
          <a:p>
            <a:pPr>
              <a:defRPr/>
            </a:pPr>
            <a:r>
              <a:rPr lang="en-US" sz="2000"/>
              <a:t>ROR: </a:t>
            </a:r>
            <a:r>
              <a:rPr lang="en-GB" sz="2000"/>
              <a:t>02nrqs528</a:t>
            </a:r>
            <a:endParaRPr/>
          </a:p>
          <a:p>
            <a:pPr>
              <a:defRPr/>
            </a:pPr>
            <a:endParaRPr lang="en-US" sz="2000"/>
          </a:p>
          <a:p>
            <a:pPr>
              <a:defRPr/>
            </a:pPr>
            <a:endParaRPr lang="en-US" sz="200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Abgerundetes Rechteck 7"/>
          <p:cNvSpPr/>
          <p:nvPr/>
        </p:nvSpPr>
        <p:spPr bwMode="auto">
          <a:xfrm>
            <a:off x="-187344" y="-217884"/>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20215"/>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25</a:t>
            </a:fld>
            <a:endParaRPr lang="en-GB"/>
          </a:p>
        </p:txBody>
      </p:sp>
      <p:sp>
        <p:nvSpPr>
          <p:cNvPr id="5" name="Text Placeholder 3"/>
          <p:cNvSpPr>
            <a:spLocks noGrp="1"/>
          </p:cNvSpPr>
          <p:nvPr>
            <p:ph type="body" sz="quarter" idx="10"/>
          </p:nvPr>
        </p:nvSpPr>
        <p:spPr bwMode="auto">
          <a:xfrm>
            <a:off x="384240" y="2029300"/>
            <a:ext cx="5184000" cy="4809600"/>
          </a:xfrm>
        </p:spPr>
        <p:txBody>
          <a:bodyPr/>
          <a:lstStyle/>
          <a:p>
            <a:pPr>
              <a:defRPr/>
            </a:pPr>
            <a:r>
              <a:rPr lang="en-US"/>
              <a:t>364.07</a:t>
            </a:r>
            <a:endParaRPr/>
          </a:p>
        </p:txBody>
      </p:sp>
      <p:sp>
        <p:nvSpPr>
          <p:cNvPr id="7" name="Text Placeholder 5"/>
          <p:cNvSpPr/>
          <p:nvPr/>
        </p:nvSpPr>
        <p:spPr bwMode="auto">
          <a:xfrm>
            <a:off x="4167535" y="2029300"/>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solidFill>
                  <a:srgbClr val="C073B4"/>
                </a:solidFill>
              </a:rPr>
              <a:t>Identifier: </a:t>
            </a:r>
            <a:r>
              <a:rPr lang="en-GB" sz="2000">
                <a:solidFill>
                  <a:srgbClr val="C073B4"/>
                </a:solidFill>
              </a:rPr>
              <a:t>10.1594/</a:t>
            </a:r>
            <a:r>
              <a:rPr lang="de-DE" sz="2000">
                <a:solidFill>
                  <a:srgbClr val="C073B4"/>
                </a:solidFill>
              </a:rPr>
              <a:t>dwd-data-9891467 </a:t>
            </a:r>
            <a:r>
              <a:rPr lang="de-DE" sz="2000">
                <a:solidFill>
                  <a:srgbClr val="7F4C78"/>
                </a:solidFill>
              </a:rPr>
              <a:t>(fake)</a:t>
            </a:r>
            <a:endParaRPr/>
          </a:p>
          <a:p>
            <a:pPr>
              <a:defRPr/>
            </a:pPr>
            <a:r>
              <a:rPr lang="de-DE" sz="2000">
                <a:solidFill>
                  <a:srgbClr val="C073B4"/>
                </a:solidFill>
              </a:rPr>
              <a:t>Identifier Type: DOI</a:t>
            </a:r>
            <a:endParaRPr lang="en-US" sz="2000">
              <a:solidFill>
                <a:srgbClr val="C073B4"/>
              </a:solidFill>
            </a:endParaRPr>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t>Creator: Deutscher Wetterdienst</a:t>
            </a:r>
            <a:endParaRPr/>
          </a:p>
          <a:p>
            <a:pPr>
              <a:defRPr/>
            </a:pPr>
            <a:r>
              <a:rPr lang="en-US" sz="2000"/>
              <a:t>ROR: </a:t>
            </a:r>
            <a:r>
              <a:rPr lang="en-GB" sz="2000"/>
              <a:t>02nrqs528</a:t>
            </a:r>
            <a:endParaRPr/>
          </a:p>
          <a:p>
            <a:pPr>
              <a:defRPr/>
            </a:pPr>
            <a:endParaRPr lang="en-US" sz="2000"/>
          </a:p>
          <a:p>
            <a:pPr>
              <a:defRPr/>
            </a:pPr>
            <a:endParaRPr lang="en-US" sz="2000"/>
          </a:p>
        </p:txBody>
      </p:sp>
      <p:pic>
        <p:nvPicPr>
          <p:cNvPr id="8" name="Picture 15"/>
          <p:cNvPicPr>
            <a:picLocks noChangeAspect="1"/>
          </p:cNvPicPr>
          <p:nvPr/>
        </p:nvPicPr>
        <p:blipFill>
          <a:blip r:embed="rId2"/>
          <a:stretch/>
        </p:blipFill>
        <p:spPr bwMode="auto">
          <a:xfrm>
            <a:off x="2203479" y="1432438"/>
            <a:ext cx="1507253" cy="2339616"/>
          </a:xfrm>
          <a:prstGeom prst="rect">
            <a:avLst/>
          </a:prstGeom>
          <a:noFill/>
        </p:spPr>
      </p:pic>
      <p:sp>
        <p:nvSpPr>
          <p:cNvPr id="9" name="TextBox 30"/>
          <p:cNvSpPr/>
          <p:nvPr/>
        </p:nvSpPr>
        <p:spPr bwMode="auto">
          <a:xfrm>
            <a:off x="827092" y="4649354"/>
            <a:ext cx="2509659" cy="30777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US">
                <a:solidFill>
                  <a:schemeClr val="bg1"/>
                </a:solidFill>
              </a:rPr>
              <a:t>The DOI</a:t>
            </a:r>
            <a:r>
              <a:rPr lang="en-US" baseline="30000">
                <a:solidFill>
                  <a:schemeClr val="bg1"/>
                </a:solidFill>
              </a:rPr>
              <a:t>®</a:t>
            </a:r>
            <a:r>
              <a:rPr lang="en-US">
                <a:solidFill>
                  <a:schemeClr val="bg1"/>
                </a:solidFill>
              </a:rPr>
              <a:t> System   ISO 26324</a:t>
            </a:r>
            <a:endParaRPr lang="en-US" sz="1400" b="0" i="0" u="none" strike="noStrike" cap="none" spc="0">
              <a:ln>
                <a:noFill/>
              </a:ln>
              <a:solidFill>
                <a:schemeClr val="bg1"/>
              </a:solidFill>
            </a:endParaRPr>
          </a:p>
        </p:txBody>
      </p:sp>
      <p:pic>
        <p:nvPicPr>
          <p:cNvPr id="10" name="Picture 32"/>
          <p:cNvPicPr>
            <a:picLocks noChangeAspect="1"/>
          </p:cNvPicPr>
          <p:nvPr/>
        </p:nvPicPr>
        <p:blipFill>
          <a:blip r:embed="rId3"/>
          <a:stretch/>
        </p:blipFill>
        <p:spPr bwMode="auto">
          <a:xfrm>
            <a:off x="783208" y="3299320"/>
            <a:ext cx="1298713" cy="1298713"/>
          </a:xfrm>
          <a:prstGeom prst="rect">
            <a:avLst/>
          </a:prstGeom>
        </p:spPr>
      </p:pic>
      <p:sp>
        <p:nvSpPr>
          <p:cNvPr id="11" name="Title 4"/>
          <p:cNvSpPr txBox="1"/>
          <p:nvPr/>
        </p:nvSpPr>
        <p:spPr bwMode="auto">
          <a:xfrm>
            <a:off x="284461" y="675005"/>
            <a:ext cx="8702324" cy="835303"/>
          </a:xfrm>
          <a:prstGeom prst="rect">
            <a:avLst/>
          </a:prstGeom>
        </p:spPr>
        <p:txBody>
          <a:bodyPr vert="horz" lIns="91440" tIns="45720" rIns="91440" bIns="45720" rtlCol="0" anchor="ctr">
            <a:normAutofit/>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defRPr/>
            </a:pPr>
            <a:r>
              <a:rPr lang="en-US"/>
              <a:t>Origin, Location and Meaning of Data</a:t>
            </a:r>
            <a:endParaRPr/>
          </a:p>
        </p:txBody>
      </p:sp>
      <p:pic>
        <p:nvPicPr>
          <p:cNvPr id="12" name="Picture 15"/>
          <p:cNvPicPr>
            <a:picLocks noChangeAspect="1"/>
          </p:cNvPicPr>
          <p:nvPr/>
        </p:nvPicPr>
        <p:blipFill>
          <a:blip r:embed="rId2"/>
          <a:stretch/>
        </p:blipFill>
        <p:spPr bwMode="auto">
          <a:xfrm>
            <a:off x="2252612" y="2309738"/>
            <a:ext cx="1507253" cy="2339616"/>
          </a:xfrm>
          <a:prstGeom prst="rect">
            <a:avLst/>
          </a:prstGeom>
          <a:noFill/>
        </p:spPr>
      </p:pic>
      <p:sp>
        <p:nvSpPr>
          <p:cNvPr id="13" name="Abgerundetes Rechteck 12"/>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Abgerundetes Rechteck 14"/>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26</a:t>
            </a:fld>
            <a:endParaRPr lang="en-GB"/>
          </a:p>
        </p:txBody>
      </p:sp>
      <p:sp>
        <p:nvSpPr>
          <p:cNvPr id="5" name="Text Placeholder 3"/>
          <p:cNvSpPr>
            <a:spLocks noGrp="1"/>
          </p:cNvSpPr>
          <p:nvPr>
            <p:ph type="body" sz="quarter" idx="10"/>
          </p:nvPr>
        </p:nvSpPr>
        <p:spPr bwMode="auto">
          <a:xfrm>
            <a:off x="315369" y="1597252"/>
            <a:ext cx="5184000" cy="4809600"/>
          </a:xfrm>
        </p:spPr>
        <p:txBody>
          <a:bodyPr/>
          <a:lstStyle/>
          <a:p>
            <a:pPr>
              <a:defRPr/>
            </a:pPr>
            <a:r>
              <a:rPr lang="en-US"/>
              <a:t>364.07</a:t>
            </a:r>
            <a:endParaRPr/>
          </a:p>
        </p:txBody>
      </p:sp>
      <p:sp>
        <p:nvSpPr>
          <p:cNvPr id="6" name="Title 4"/>
          <p:cNvSpPr>
            <a:spLocks noGrp="1"/>
          </p:cNvSpPr>
          <p:nvPr>
            <p:ph type="title"/>
          </p:nvPr>
        </p:nvSpPr>
        <p:spPr bwMode="auto">
          <a:xfrm>
            <a:off x="315368" y="819021"/>
            <a:ext cx="8702324" cy="835303"/>
          </a:xfrm>
        </p:spPr>
        <p:txBody>
          <a:bodyPr/>
          <a:lstStyle/>
          <a:p>
            <a:pPr>
              <a:defRPr/>
            </a:pPr>
            <a:r>
              <a:rPr lang="en-US"/>
              <a:t>Origin, Location and Meaning of Data</a:t>
            </a:r>
            <a:endParaRPr/>
          </a:p>
        </p:txBody>
      </p:sp>
      <p:sp>
        <p:nvSpPr>
          <p:cNvPr id="7" name="Text Placeholder 5"/>
          <p:cNvSpPr/>
          <p:nvPr/>
        </p:nvSpPr>
        <p:spPr bwMode="auto">
          <a:xfrm>
            <a:off x="4098664" y="1885284"/>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solidFill>
                  <a:srgbClr val="C073B4"/>
                </a:solidFill>
              </a:rPr>
              <a:t>Unit: K</a:t>
            </a:r>
            <a:endParaRPr/>
          </a:p>
          <a:p>
            <a:pPr>
              <a:defRPr/>
            </a:pPr>
            <a:r>
              <a:rPr lang="en-US" sz="2000">
                <a:solidFill>
                  <a:srgbClr val="C073B4"/>
                </a:solidFill>
              </a:rPr>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t>Creator: Deutscher Wetterdienst</a:t>
            </a:r>
          </a:p>
          <a:p>
            <a:pPr>
              <a:defRPr/>
            </a:pPr>
            <a:r>
              <a:rPr lang="en-US" sz="2000"/>
              <a:t>ROR: </a:t>
            </a:r>
            <a:r>
              <a:rPr lang="en-GB" sz="2000"/>
              <a:t>02nrqs528</a:t>
            </a:r>
            <a:endParaRPr/>
          </a:p>
          <a:p>
            <a:pPr>
              <a:defRPr/>
            </a:pPr>
            <a:endParaRPr lang="en-US" sz="2000"/>
          </a:p>
        </p:txBody>
      </p:sp>
      <p:sp>
        <p:nvSpPr>
          <p:cNvPr id="8" name="TextBox 16"/>
          <p:cNvSpPr/>
          <p:nvPr/>
        </p:nvSpPr>
        <p:spPr bwMode="auto">
          <a:xfrm>
            <a:off x="508273" y="5330086"/>
            <a:ext cx="3122006" cy="830995"/>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US" sz="2400" b="1">
                <a:solidFill>
                  <a:schemeClr val="bg1"/>
                </a:solidFill>
                <a:latin typeface="Lato Semibold"/>
                <a:ea typeface="Lato Semibold"/>
                <a:cs typeface="Lato Semibold"/>
              </a:rPr>
              <a:t>Temperature in Kelvin</a:t>
            </a:r>
            <a:endParaRPr/>
          </a:p>
          <a:p>
            <a:pPr algn="l">
              <a:defRPr/>
            </a:pPr>
            <a:r>
              <a:rPr lang="en-US" sz="2400" b="1">
                <a:solidFill>
                  <a:schemeClr val="bg1"/>
                </a:solidFill>
                <a:latin typeface="Lato Semibold"/>
                <a:ea typeface="Lato Semibold"/>
                <a:cs typeface="Lato Semibold"/>
              </a:rPr>
              <a:t>364,07 K ≈ 42,6º C</a:t>
            </a:r>
            <a:endParaRPr/>
          </a:p>
        </p:txBody>
      </p:sp>
      <p:pic>
        <p:nvPicPr>
          <p:cNvPr id="9" name="Picture 13"/>
          <p:cNvPicPr>
            <a:picLocks noChangeAspect="1"/>
          </p:cNvPicPr>
          <p:nvPr/>
        </p:nvPicPr>
        <p:blipFill>
          <a:blip r:embed="rId2"/>
          <a:stretch/>
        </p:blipFill>
        <p:spPr bwMode="auto">
          <a:xfrm>
            <a:off x="-125260" y="2037444"/>
            <a:ext cx="4389073" cy="3435667"/>
          </a:xfrm>
          <a:prstGeom prst="rect">
            <a:avLst/>
          </a:prstGeom>
        </p:spPr>
      </p:pic>
      <p:sp>
        <p:nvSpPr>
          <p:cNvPr id="12" name="Abgerundetes Rechteck 11"/>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27</a:t>
            </a:fld>
            <a:endParaRPr lang="en-GB"/>
          </a:p>
        </p:txBody>
      </p:sp>
      <p:sp>
        <p:nvSpPr>
          <p:cNvPr id="5" name="Text Placeholder 3"/>
          <p:cNvSpPr>
            <a:spLocks noGrp="1"/>
          </p:cNvSpPr>
          <p:nvPr>
            <p:ph type="body" sz="quarter" idx="10"/>
          </p:nvPr>
        </p:nvSpPr>
        <p:spPr bwMode="auto">
          <a:xfrm>
            <a:off x="315369" y="1669260"/>
            <a:ext cx="5184000" cy="4809600"/>
          </a:xfrm>
        </p:spPr>
        <p:txBody>
          <a:bodyPr/>
          <a:lstStyle/>
          <a:p>
            <a:pPr>
              <a:defRPr/>
            </a:pPr>
            <a:r>
              <a:rPr lang="en-US"/>
              <a:t>364.07</a:t>
            </a:r>
            <a:endParaRPr/>
          </a:p>
        </p:txBody>
      </p:sp>
      <p:sp>
        <p:nvSpPr>
          <p:cNvPr id="6" name="Title 4"/>
          <p:cNvSpPr>
            <a:spLocks noGrp="1"/>
          </p:cNvSpPr>
          <p:nvPr>
            <p:ph type="title"/>
          </p:nvPr>
        </p:nvSpPr>
        <p:spPr bwMode="auto">
          <a:xfrm>
            <a:off x="315368" y="819021"/>
            <a:ext cx="8702324" cy="835303"/>
          </a:xfrm>
        </p:spPr>
        <p:txBody>
          <a:bodyPr/>
          <a:lstStyle/>
          <a:p>
            <a:pPr>
              <a:defRPr/>
            </a:pPr>
            <a:r>
              <a:rPr lang="en-US"/>
              <a:t>Origin, Location and Meaning of Data</a:t>
            </a:r>
            <a:endParaRPr/>
          </a:p>
        </p:txBody>
      </p:sp>
      <p:sp>
        <p:nvSpPr>
          <p:cNvPr id="7" name="Text Placeholder 5"/>
          <p:cNvSpPr/>
          <p:nvPr/>
        </p:nvSpPr>
        <p:spPr bwMode="auto">
          <a:xfrm>
            <a:off x="4098664" y="1669260"/>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solidFill>
                  <a:srgbClr val="C073B4"/>
                </a:solidFill>
              </a:rPr>
              <a:t>Date: 2019-07-25T15:00:00Z</a:t>
            </a:r>
            <a:endParaRPr lang="en-US" sz="2000">
              <a:solidFill>
                <a:srgbClr val="C073B4"/>
              </a:solidFill>
            </a:endParaRPr>
          </a:p>
          <a:p>
            <a:pPr>
              <a:defRPr/>
            </a:pPr>
            <a:r>
              <a:rPr lang="en-US" sz="2000"/>
              <a:t>Location</a:t>
            </a:r>
            <a:r>
              <a:rPr lang="en-GB" sz="2000"/>
              <a:t>: 52.5178687 7.3057642</a:t>
            </a:r>
            <a:endParaRPr/>
          </a:p>
          <a:p>
            <a:pPr>
              <a:defRPr/>
            </a:pPr>
            <a:r>
              <a:rPr lang="en-US" sz="2000"/>
              <a:t>Creator: Deutscher Wetterdienst</a:t>
            </a:r>
            <a:endParaRPr/>
          </a:p>
          <a:p>
            <a:pPr>
              <a:defRPr/>
            </a:pPr>
            <a:r>
              <a:rPr lang="en-US" sz="2000"/>
              <a:t>ROR: </a:t>
            </a:r>
            <a:r>
              <a:rPr lang="en-GB" sz="2000"/>
              <a:t>02nrqs528</a:t>
            </a:r>
            <a:endParaRPr/>
          </a:p>
          <a:p>
            <a:pPr>
              <a:defRPr/>
            </a:pPr>
            <a:endParaRPr lang="en-US" sz="2000"/>
          </a:p>
        </p:txBody>
      </p:sp>
      <p:pic>
        <p:nvPicPr>
          <p:cNvPr id="8" name="Picture 25"/>
          <p:cNvPicPr>
            <a:picLocks noChangeAspect="1"/>
          </p:cNvPicPr>
          <p:nvPr/>
        </p:nvPicPr>
        <p:blipFill>
          <a:blip r:embed="rId2"/>
          <a:stretch/>
        </p:blipFill>
        <p:spPr bwMode="auto">
          <a:xfrm>
            <a:off x="93373" y="2342462"/>
            <a:ext cx="3830400" cy="2959855"/>
          </a:xfrm>
          <a:prstGeom prst="rect">
            <a:avLst/>
          </a:prstGeom>
        </p:spPr>
      </p:pic>
      <p:pic>
        <p:nvPicPr>
          <p:cNvPr id="9" name="Picture 27"/>
          <p:cNvPicPr>
            <a:picLocks noChangeAspect="1"/>
          </p:cNvPicPr>
          <p:nvPr/>
        </p:nvPicPr>
        <p:blipFill>
          <a:blip r:embed="rId3"/>
          <a:stretch/>
        </p:blipFill>
        <p:spPr bwMode="auto">
          <a:xfrm>
            <a:off x="2208406" y="3738807"/>
            <a:ext cx="619919" cy="520042"/>
          </a:xfrm>
          <a:prstGeom prst="rect">
            <a:avLst/>
          </a:prstGeom>
          <a:ln w="31750" cap="flat">
            <a:solidFill>
              <a:srgbClr val="FF0000"/>
            </a:solidFill>
            <a:miter lim="800000"/>
          </a:ln>
        </p:spPr>
      </p:pic>
      <p:sp>
        <p:nvSpPr>
          <p:cNvPr id="12" name="Abgerundetes Rechteck 11"/>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28</a:t>
            </a:fld>
            <a:endParaRPr lang="en-GB"/>
          </a:p>
        </p:txBody>
      </p:sp>
      <p:sp>
        <p:nvSpPr>
          <p:cNvPr id="5" name="Text Placeholder 3"/>
          <p:cNvSpPr>
            <a:spLocks noGrp="1"/>
          </p:cNvSpPr>
          <p:nvPr>
            <p:ph type="body" sz="quarter" idx="10"/>
          </p:nvPr>
        </p:nvSpPr>
        <p:spPr bwMode="auto">
          <a:xfrm>
            <a:off x="315368" y="1600377"/>
            <a:ext cx="5184000" cy="4809600"/>
          </a:xfrm>
        </p:spPr>
        <p:txBody>
          <a:bodyPr/>
          <a:lstStyle/>
          <a:p>
            <a:pPr>
              <a:defRPr/>
            </a:pPr>
            <a:r>
              <a:rPr lang="en-US"/>
              <a:t>364.07</a:t>
            </a:r>
            <a:endParaRPr/>
          </a:p>
        </p:txBody>
      </p:sp>
      <p:sp>
        <p:nvSpPr>
          <p:cNvPr id="6" name="Title 4"/>
          <p:cNvSpPr>
            <a:spLocks noGrp="1"/>
          </p:cNvSpPr>
          <p:nvPr>
            <p:ph type="title"/>
          </p:nvPr>
        </p:nvSpPr>
        <p:spPr bwMode="auto">
          <a:xfrm>
            <a:off x="315367" y="584848"/>
            <a:ext cx="8702324" cy="835303"/>
          </a:xfrm>
        </p:spPr>
        <p:txBody>
          <a:bodyPr/>
          <a:lstStyle/>
          <a:p>
            <a:pPr>
              <a:defRPr/>
            </a:pPr>
            <a:r>
              <a:rPr lang="en-US"/>
              <a:t>Location, Origin and Meaning of Data</a:t>
            </a:r>
            <a:endParaRPr/>
          </a:p>
        </p:txBody>
      </p:sp>
      <p:sp>
        <p:nvSpPr>
          <p:cNvPr id="7" name="Text Placeholder 5"/>
          <p:cNvSpPr/>
          <p:nvPr/>
        </p:nvSpPr>
        <p:spPr bwMode="auto">
          <a:xfrm>
            <a:off x="4098664" y="1600377"/>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solidFill>
                  <a:srgbClr val="C073B4"/>
                </a:solidFill>
              </a:rPr>
              <a:t>Location</a:t>
            </a:r>
            <a:r>
              <a:rPr lang="en-GB" sz="2000">
                <a:solidFill>
                  <a:srgbClr val="C073B4"/>
                </a:solidFill>
              </a:rPr>
              <a:t>: 52.5178687 7.3057642</a:t>
            </a:r>
            <a:endParaRPr/>
          </a:p>
          <a:p>
            <a:pPr>
              <a:defRPr/>
            </a:pPr>
            <a:r>
              <a:rPr lang="en-US" sz="2000"/>
              <a:t>Creator: Deutscher Wetterdienst</a:t>
            </a:r>
            <a:endParaRPr/>
          </a:p>
          <a:p>
            <a:pPr>
              <a:defRPr/>
            </a:pPr>
            <a:r>
              <a:rPr lang="en-US" sz="2000"/>
              <a:t>ROR: </a:t>
            </a:r>
            <a:r>
              <a:rPr lang="en-GB" sz="2000"/>
              <a:t>02nrqs528</a:t>
            </a:r>
            <a:endParaRPr/>
          </a:p>
          <a:p>
            <a:pPr>
              <a:defRPr/>
            </a:pPr>
            <a:endParaRPr lang="en-US" sz="2000"/>
          </a:p>
        </p:txBody>
      </p:sp>
      <p:grpSp>
        <p:nvGrpSpPr>
          <p:cNvPr id="8" name="Group 8"/>
          <p:cNvGrpSpPr/>
          <p:nvPr/>
        </p:nvGrpSpPr>
        <p:grpSpPr bwMode="auto">
          <a:xfrm>
            <a:off x="315368" y="2036643"/>
            <a:ext cx="2982432" cy="4442217"/>
            <a:chOff x="315368" y="1588266"/>
            <a:chExt cx="2982432" cy="4442217"/>
          </a:xfrm>
        </p:grpSpPr>
        <p:pic>
          <p:nvPicPr>
            <p:cNvPr id="9" name="Picture 18"/>
            <p:cNvPicPr>
              <a:picLocks noChangeAspect="1"/>
            </p:cNvPicPr>
            <p:nvPr/>
          </p:nvPicPr>
          <p:blipFill>
            <a:blip r:embed="rId2"/>
            <a:stretch/>
          </p:blipFill>
          <p:spPr bwMode="auto">
            <a:xfrm>
              <a:off x="315368" y="1588266"/>
              <a:ext cx="2982431" cy="4442217"/>
            </a:xfrm>
            <a:prstGeom prst="rect">
              <a:avLst/>
            </a:prstGeom>
          </p:spPr>
        </p:pic>
        <p:sp>
          <p:nvSpPr>
            <p:cNvPr id="10" name="TextBox 19"/>
            <p:cNvSpPr/>
            <p:nvPr/>
          </p:nvSpPr>
          <p:spPr bwMode="auto">
            <a:xfrm>
              <a:off x="345285" y="5812488"/>
              <a:ext cx="2952514"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a:lnSpc>
                  <a:spcPct val="100000"/>
                </a:lnSpc>
                <a:spcBef>
                  <a:spcPts val="0"/>
                </a:spcBef>
                <a:spcAft>
                  <a:spcPts val="0"/>
                </a:spcAft>
                <a:buClrTx/>
                <a:buSzTx/>
                <a:buFontTx/>
                <a:buNone/>
                <a:defRPr/>
              </a:pPr>
              <a:r>
                <a:rPr lang="en-US" sz="800" u="none" strike="noStrike" cap="none" spc="0">
                  <a:ln>
                    <a:noFill/>
                  </a:ln>
                  <a:solidFill>
                    <a:schemeClr val="tx1"/>
                  </a:solidFill>
                  <a:latin typeface="Lato Light"/>
                  <a:ea typeface="Lato Light"/>
                  <a:cs typeface="Lato Light"/>
                </a:rPr>
                <a:t>© OpenStreetMap contributors</a:t>
              </a:r>
              <a:endParaRPr/>
            </a:p>
          </p:txBody>
        </p:sp>
        <p:grpSp>
          <p:nvGrpSpPr>
            <p:cNvPr id="11" name="Group 17"/>
            <p:cNvGrpSpPr/>
            <p:nvPr/>
          </p:nvGrpSpPr>
          <p:grpSpPr bwMode="auto">
            <a:xfrm>
              <a:off x="315368" y="3727418"/>
              <a:ext cx="2982432" cy="2303065"/>
              <a:chOff x="285449" y="2116686"/>
              <a:chExt cx="2982432" cy="2303065"/>
            </a:xfrm>
          </p:grpSpPr>
          <p:pic>
            <p:nvPicPr>
              <p:cNvPr id="12" name="Picture 7"/>
              <p:cNvPicPr>
                <a:picLocks noChangeAspect="1"/>
              </p:cNvPicPr>
              <p:nvPr/>
            </p:nvPicPr>
            <p:blipFill>
              <a:blip r:embed="rId3"/>
              <a:stretch/>
            </p:blipFill>
            <p:spPr bwMode="auto">
              <a:xfrm>
                <a:off x="285449" y="2116686"/>
                <a:ext cx="2982431" cy="2303065"/>
              </a:xfrm>
              <a:prstGeom prst="rect">
                <a:avLst/>
              </a:prstGeom>
            </p:spPr>
          </p:pic>
          <p:sp>
            <p:nvSpPr>
              <p:cNvPr id="13" name="TextBox 12"/>
              <p:cNvSpPr/>
              <p:nvPr/>
            </p:nvSpPr>
            <p:spPr bwMode="auto">
              <a:xfrm>
                <a:off x="315367" y="4204309"/>
                <a:ext cx="2952514"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a:lnSpc>
                    <a:spcPct val="100000"/>
                  </a:lnSpc>
                  <a:spcBef>
                    <a:spcPts val="0"/>
                  </a:spcBef>
                  <a:spcAft>
                    <a:spcPts val="0"/>
                  </a:spcAft>
                  <a:buClrTx/>
                  <a:buSzTx/>
                  <a:buFontTx/>
                  <a:buNone/>
                  <a:defRPr/>
                </a:pPr>
                <a:r>
                  <a:rPr lang="en-US" sz="800" u="none" strike="noStrike" cap="none" spc="0">
                    <a:ln>
                      <a:noFill/>
                    </a:ln>
                    <a:solidFill>
                      <a:schemeClr val="tx1"/>
                    </a:solidFill>
                    <a:latin typeface="Lato Light"/>
                    <a:ea typeface="Lato Light"/>
                    <a:cs typeface="Lato Light"/>
                  </a:rPr>
                  <a:t>© OpenStreetMap contributors</a:t>
                </a:r>
                <a:endParaRPr/>
              </a:p>
            </p:txBody>
          </p:sp>
        </p:grpSp>
        <p:grpSp>
          <p:nvGrpSpPr>
            <p:cNvPr id="14" name="Group 6"/>
            <p:cNvGrpSpPr/>
            <p:nvPr/>
          </p:nvGrpSpPr>
          <p:grpSpPr bwMode="auto">
            <a:xfrm>
              <a:off x="1904438" y="3889120"/>
              <a:ext cx="1309541" cy="569195"/>
              <a:chOff x="1965960" y="3805155"/>
              <a:chExt cx="1309541" cy="569195"/>
            </a:xfrm>
          </p:grpSpPr>
          <p:sp>
            <p:nvSpPr>
              <p:cNvPr id="15" name="Pentagon 5"/>
              <p:cNvSpPr/>
              <p:nvPr/>
            </p:nvSpPr>
            <p:spPr bwMode="auto">
              <a:xfrm rot="10800000">
                <a:off x="1965960" y="3805155"/>
                <a:ext cx="1234440" cy="569195"/>
              </a:xfrm>
              <a:prstGeom prst="homePlate">
                <a:avLst>
                  <a:gd name="adj" fmla="val 50000"/>
                </a:avLst>
              </a:prstGeom>
              <a:solidFill>
                <a:srgbClr val="FFFFFF"/>
              </a:solidFill>
              <a:ln w="25400" cap="flat">
                <a:solidFill>
                  <a:srgbClr val="FF0000"/>
                </a:solidFill>
                <a:prstDash val="solid"/>
                <a:bevel/>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ClrTx/>
                  <a:buSzTx/>
                  <a:buFontTx/>
                  <a:buNone/>
                  <a:defRPr/>
                </a:pPr>
                <a:endParaRPr lang="en-US" sz="1800" b="0" i="0" u="none" strike="noStrike" cap="none" spc="0">
                  <a:ln>
                    <a:noFill/>
                  </a:ln>
                  <a:solidFill>
                    <a:srgbClr val="000000"/>
                  </a:solidFill>
                  <a:latin typeface="Helvetica"/>
                  <a:ea typeface="Helvetica"/>
                  <a:cs typeface="Helvetica"/>
                </a:endParaRPr>
              </a:p>
            </p:txBody>
          </p:sp>
          <p:sp>
            <p:nvSpPr>
              <p:cNvPr id="16" name="TextBox 2"/>
              <p:cNvSpPr/>
              <p:nvPr/>
            </p:nvSpPr>
            <p:spPr bwMode="auto">
              <a:xfrm>
                <a:off x="2105952" y="3840737"/>
                <a:ext cx="1169549" cy="523218"/>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a:lnSpc>
                    <a:spcPct val="100000"/>
                  </a:lnSpc>
                  <a:spcBef>
                    <a:spcPts val="0"/>
                  </a:spcBef>
                  <a:spcAft>
                    <a:spcPts val="0"/>
                  </a:spcAft>
                  <a:buClrTx/>
                  <a:buSzTx/>
                  <a:buFontTx/>
                  <a:buNone/>
                  <a:defRPr/>
                </a:pPr>
                <a:r>
                  <a:rPr lang="en-US" sz="1400" b="1" u="none" strike="noStrike" cap="none" spc="0">
                    <a:ln>
                      <a:noFill/>
                    </a:ln>
                    <a:solidFill>
                      <a:srgbClr val="000000"/>
                    </a:solidFill>
                    <a:latin typeface="Lato Semibold"/>
                    <a:ea typeface="Lato Semibold"/>
                    <a:cs typeface="Lato Semibold"/>
                  </a:rPr>
                  <a:t>Wetterwarte </a:t>
                </a:r>
                <a:br>
                  <a:rPr lang="en-US" sz="1400" b="1" u="none" strike="noStrike" cap="none" spc="0">
                    <a:ln>
                      <a:noFill/>
                    </a:ln>
                    <a:solidFill>
                      <a:srgbClr val="000000"/>
                    </a:solidFill>
                    <a:latin typeface="Lato Semibold"/>
                    <a:ea typeface="Lato Semibold"/>
                    <a:cs typeface="Lato Semibold"/>
                  </a:rPr>
                </a:br>
                <a:r>
                  <a:rPr lang="en-US" sz="1400" b="1" u="none" strike="noStrike" cap="none" spc="0">
                    <a:ln>
                      <a:noFill/>
                    </a:ln>
                    <a:solidFill>
                      <a:srgbClr val="000000"/>
                    </a:solidFill>
                    <a:latin typeface="Lato Semibold"/>
                    <a:ea typeface="Lato Semibold"/>
                    <a:cs typeface="Lato Semibold"/>
                  </a:rPr>
                  <a:t>Lingen</a:t>
                </a:r>
                <a:endParaRPr/>
              </a:p>
            </p:txBody>
          </p:sp>
        </p:grpSp>
      </p:grpSp>
      <p:sp>
        <p:nvSpPr>
          <p:cNvPr id="21" name="Abgerundetes Rechteck 20"/>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 name="Abgerundetes Rechteck 9"/>
          <p:cNvSpPr/>
          <p:nvPr/>
        </p:nvSpPr>
        <p:spPr bwMode="auto">
          <a:xfrm>
            <a:off x="428477" y="1150269"/>
            <a:ext cx="12745416" cy="6480720"/>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1" name="Textfeld 10"/>
          <p:cNvSpPr txBox="1"/>
          <p:nvPr/>
        </p:nvSpPr>
        <p:spPr bwMode="auto">
          <a:xfrm flipH="1">
            <a:off x="1072979" y="2069449"/>
            <a:ext cx="10441159" cy="4221669"/>
          </a:xfrm>
          <a:prstGeom prst="rect">
            <a:avLst/>
          </a:prstGeom>
          <a:noFill/>
        </p:spPr>
        <p:txBody>
          <a:bodyPr wrap="square" rtlCol="0">
            <a:spAutoFit/>
          </a:bodyPr>
          <a:lstStyle/>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have a basic idea of the general concept of RDM and know some important related terms.</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can describe what research data is and know the research data lifecycle. </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can explain the importance of documentation and know what metadata is.</a:t>
            </a:r>
            <a:endParaRPr/>
          </a:p>
          <a:p>
            <a:pPr marL="342900" indent="-342900" algn="l" defTabSz="863599">
              <a:spcBef>
                <a:spcPts val="700"/>
              </a:spcBef>
              <a:buClr>
                <a:srgbClr val="9B097D"/>
              </a:buClr>
              <a:buFont typeface="Arial"/>
              <a:buChar char="•"/>
              <a:defRPr/>
            </a:pPr>
            <a:r>
              <a:rPr lang="en-US" sz="1900">
                <a:solidFill>
                  <a:schemeClr val="tx1">
                    <a:lumMod val="95000"/>
                    <a:lumOff val="5000"/>
                  </a:schemeClr>
                </a:solidFill>
                <a:latin typeface="Lato Light"/>
              </a:rPr>
              <a:t>can identify and assess data formats. </a:t>
            </a:r>
            <a:endParaRPr/>
          </a:p>
          <a:p>
            <a:pPr marL="342900" indent="-342900" algn="l" defTabSz="863599">
              <a:spcBef>
                <a:spcPts val="700"/>
              </a:spcBef>
              <a:buClr>
                <a:srgbClr val="9B097D"/>
              </a:buClr>
              <a:buFont typeface="Arial"/>
              <a:buChar char="•"/>
              <a:defRPr/>
            </a:pPr>
            <a:r>
              <a:rPr lang="en-US" sz="1900">
                <a:solidFill>
                  <a:schemeClr val="tx1">
                    <a:lumMod val="95000"/>
                    <a:lumOff val="5000"/>
                  </a:schemeClr>
                </a:solidFill>
                <a:latin typeface="Lato Light"/>
              </a:rPr>
              <a:t>can distinguish back up and long-term storage. </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can describe the FAIR-principles.</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can describe what a DMP is.</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know the requirements of funders and RDM related CAU contacts.</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had some time to exchange with peers.</a:t>
            </a:r>
            <a:endParaRPr/>
          </a:p>
          <a:p>
            <a:pPr marL="342900" marR="0" lvl="0" indent="-342900" algn="l" defTabSz="863599">
              <a:lnSpc>
                <a:spcPct val="100000"/>
              </a:lnSpc>
              <a:spcBef>
                <a:spcPts val="700"/>
              </a:spcBef>
              <a:spcAft>
                <a:spcPts val="0"/>
              </a:spcAft>
              <a:buClr>
                <a:srgbClr val="9B097D"/>
              </a:buClr>
              <a:buSzTx/>
              <a:buFont typeface="Arial"/>
              <a:buChar char="•"/>
              <a:defRPr/>
            </a:pPr>
            <a:r>
              <a:rPr lang="en-US" sz="1900">
                <a:solidFill>
                  <a:schemeClr val="tx1">
                    <a:lumMod val="95000"/>
                    <a:lumOff val="5000"/>
                  </a:schemeClr>
                </a:solidFill>
                <a:latin typeface="Lato Light"/>
              </a:rPr>
              <a:t>hopefully also had some fun!</a:t>
            </a:r>
            <a:endParaRPr/>
          </a:p>
          <a:p>
            <a:pPr marL="342900" marR="0" lvl="0" indent="-342900" algn="l" defTabSz="863599">
              <a:lnSpc>
                <a:spcPct val="100000"/>
              </a:lnSpc>
              <a:spcBef>
                <a:spcPts val="700"/>
              </a:spcBef>
              <a:spcAft>
                <a:spcPts val="0"/>
              </a:spcAft>
              <a:buClr>
                <a:srgbClr val="9B097D"/>
              </a:buClr>
              <a:buSzTx/>
              <a:buFont typeface="Arial"/>
              <a:buChar char="•"/>
              <a:defRPr/>
            </a:pPr>
            <a:endParaRPr lang="de-DE" sz="2000">
              <a:solidFill>
                <a:schemeClr val="tx1">
                  <a:lumMod val="95000"/>
                  <a:lumOff val="5000"/>
                </a:schemeClr>
              </a:solidFill>
              <a:latin typeface="Lato Light"/>
            </a:endParaRPr>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6258" y="0"/>
            <a:ext cx="1954646" cy="701064"/>
          </a:xfrm>
        </p:spPr>
        <p:txBody>
          <a:bodyPr>
            <a:normAutofit/>
          </a:bodyPr>
          <a:lstStyle/>
          <a:p>
            <a:pPr>
              <a:defRPr/>
            </a:pPr>
            <a:r>
              <a:rPr lang="en-US" sz="2000"/>
              <a:t>Today goals</a:t>
            </a:r>
            <a:endParaRPr sz="2000"/>
          </a:p>
        </p:txBody>
      </p:sp>
      <p:sp>
        <p:nvSpPr>
          <p:cNvPr id="12" name="Rechteck 11"/>
          <p:cNvSpPr/>
          <p:nvPr/>
        </p:nvSpPr>
        <p:spPr bwMode="auto">
          <a:xfrm>
            <a:off x="1076550" y="1510308"/>
            <a:ext cx="5756275" cy="400110"/>
          </a:xfrm>
          <a:prstGeom prst="rect">
            <a:avLst/>
          </a:prstGeom>
        </p:spPr>
        <p:txBody>
          <a:bodyPr>
            <a:spAutoFit/>
          </a:bodyPr>
          <a:lstStyle/>
          <a:p>
            <a:pPr algn="l">
              <a:defRPr/>
            </a:pPr>
            <a:r>
              <a:rPr lang="en-US" sz="2000" b="1">
                <a:solidFill>
                  <a:schemeClr val="tx1">
                    <a:lumMod val="95000"/>
                    <a:lumOff val="5000"/>
                  </a:schemeClr>
                </a:solidFill>
                <a:latin typeface="Arial"/>
              </a:rPr>
              <a:t>At the end of the workshop you…</a:t>
            </a:r>
            <a:endParaRPr lang="de-DE" sz="2000" b="1">
              <a:solidFill>
                <a:schemeClr val="tx1">
                  <a:lumMod val="95000"/>
                  <a:lumOff val="5000"/>
                </a:schemeClr>
              </a:solidFill>
            </a:endParaRPr>
          </a:p>
        </p:txBody>
      </p:sp>
      <p:pic>
        <p:nvPicPr>
          <p:cNvPr id="13" name="Picture 2" descr="Target, Ziel, Arrow, Shooting, Dart, Präzision, Focus"/>
          <p:cNvPicPr>
            <a:picLocks noChangeAspect="1" noChangeArrowheads="1"/>
          </p:cNvPicPr>
          <p:nvPr/>
        </p:nvPicPr>
        <p:blipFill>
          <a:blip r:embed="rId4"/>
          <a:stretch/>
        </p:blipFill>
        <p:spPr bwMode="auto">
          <a:xfrm>
            <a:off x="9346624" y="4390628"/>
            <a:ext cx="1448269" cy="1426476"/>
          </a:xfrm>
          <a:prstGeom prst="rect">
            <a:avLst/>
          </a:prstGeom>
          <a:noFill/>
        </p:spPr>
      </p:pic>
      <p:sp>
        <p:nvSpPr>
          <p:cNvPr id="2" name="Rechteck 1"/>
          <p:cNvSpPr/>
          <p:nvPr/>
        </p:nvSpPr>
        <p:spPr bwMode="auto">
          <a:xfrm>
            <a:off x="8921764" y="5730945"/>
            <a:ext cx="1856078" cy="215444"/>
          </a:xfrm>
          <a:prstGeom prst="rect">
            <a:avLst/>
          </a:prstGeom>
        </p:spPr>
        <p:txBody>
          <a:bodyPr wrap="square">
            <a:spAutoFit/>
          </a:bodyPr>
          <a:lstStyle/>
          <a:p>
            <a:pPr algn="r">
              <a:defRPr/>
            </a:pPr>
            <a:r>
              <a:rPr lang="de-DE" sz="800"/>
              <a:t>Quelle: pixabay.com. </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29</a:t>
            </a:fld>
            <a:endParaRPr lang="en-GB"/>
          </a:p>
        </p:txBody>
      </p:sp>
      <p:sp>
        <p:nvSpPr>
          <p:cNvPr id="5" name="Text Placeholder 3"/>
          <p:cNvSpPr>
            <a:spLocks noGrp="1"/>
          </p:cNvSpPr>
          <p:nvPr>
            <p:ph type="body" sz="quarter" idx="10"/>
          </p:nvPr>
        </p:nvSpPr>
        <p:spPr bwMode="auto">
          <a:xfrm>
            <a:off x="360524" y="1597252"/>
            <a:ext cx="5184000" cy="4809600"/>
          </a:xfrm>
        </p:spPr>
        <p:txBody>
          <a:bodyPr/>
          <a:lstStyle/>
          <a:p>
            <a:pPr>
              <a:defRPr/>
            </a:pPr>
            <a:r>
              <a:rPr lang="en-US"/>
              <a:t>364.07</a:t>
            </a:r>
            <a:endParaRPr/>
          </a:p>
        </p:txBody>
      </p:sp>
      <p:sp>
        <p:nvSpPr>
          <p:cNvPr id="6" name="Title 4"/>
          <p:cNvSpPr>
            <a:spLocks noGrp="1"/>
          </p:cNvSpPr>
          <p:nvPr>
            <p:ph type="title"/>
          </p:nvPr>
        </p:nvSpPr>
        <p:spPr bwMode="auto">
          <a:xfrm>
            <a:off x="360524" y="581723"/>
            <a:ext cx="8702324" cy="835303"/>
          </a:xfrm>
        </p:spPr>
        <p:txBody>
          <a:bodyPr/>
          <a:lstStyle/>
          <a:p>
            <a:pPr>
              <a:defRPr/>
            </a:pPr>
            <a:r>
              <a:rPr lang="en-US"/>
              <a:t>Origin, Location and Meaning of Data</a:t>
            </a:r>
            <a:endParaRPr/>
          </a:p>
        </p:txBody>
      </p:sp>
      <p:sp>
        <p:nvSpPr>
          <p:cNvPr id="7" name="Text Placeholder 5"/>
          <p:cNvSpPr/>
          <p:nvPr/>
        </p:nvSpPr>
        <p:spPr bwMode="auto">
          <a:xfrm>
            <a:off x="4098664" y="1597252"/>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solidFill>
                  <a:srgbClr val="C073B4"/>
                </a:solidFill>
              </a:rPr>
              <a:t>Creator: Deutscher Wetterdienst</a:t>
            </a:r>
            <a:endParaRPr/>
          </a:p>
          <a:p>
            <a:pPr>
              <a:defRPr/>
            </a:pPr>
            <a:r>
              <a:rPr lang="en-US" sz="2000">
                <a:solidFill>
                  <a:srgbClr val="C073B4"/>
                </a:solidFill>
              </a:rPr>
              <a:t>ROR: </a:t>
            </a:r>
            <a:r>
              <a:rPr lang="en-GB" sz="2000">
                <a:solidFill>
                  <a:srgbClr val="C073B4"/>
                </a:solidFill>
              </a:rPr>
              <a:t>02nrqs528</a:t>
            </a:r>
            <a:endParaRPr/>
          </a:p>
          <a:p>
            <a:pPr>
              <a:defRPr/>
            </a:pPr>
            <a:endParaRPr lang="en-US" sz="2000"/>
          </a:p>
          <a:p>
            <a:pPr>
              <a:defRPr/>
            </a:pPr>
            <a:endParaRPr lang="en-US" sz="2000"/>
          </a:p>
        </p:txBody>
      </p:sp>
      <p:grpSp>
        <p:nvGrpSpPr>
          <p:cNvPr id="8" name="Group 23"/>
          <p:cNvGrpSpPr/>
          <p:nvPr/>
        </p:nvGrpSpPr>
        <p:grpSpPr bwMode="auto">
          <a:xfrm>
            <a:off x="751315" y="4513205"/>
            <a:ext cx="2467454" cy="1402443"/>
            <a:chOff x="751315" y="4513205"/>
            <a:chExt cx="2467454" cy="1402443"/>
          </a:xfrm>
        </p:grpSpPr>
        <p:pic>
          <p:nvPicPr>
            <p:cNvPr id="9" name="Picture 21"/>
            <p:cNvPicPr>
              <a:picLocks noChangeAspect="1"/>
            </p:cNvPicPr>
            <p:nvPr/>
          </p:nvPicPr>
          <p:blipFill>
            <a:blip r:embed="rId2"/>
            <a:stretch/>
          </p:blipFill>
          <p:spPr bwMode="auto">
            <a:xfrm>
              <a:off x="751315" y="4513205"/>
              <a:ext cx="2455761" cy="1380861"/>
            </a:xfrm>
            <a:prstGeom prst="rect">
              <a:avLst/>
            </a:prstGeom>
          </p:spPr>
        </p:pic>
        <p:sp>
          <p:nvSpPr>
            <p:cNvPr id="10" name="TextBox 22"/>
            <p:cNvSpPr/>
            <p:nvPr/>
          </p:nvSpPr>
          <p:spPr bwMode="auto">
            <a:xfrm>
              <a:off x="751315" y="5700206"/>
              <a:ext cx="2467454"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a:lnSpc>
                  <a:spcPct val="100000"/>
                </a:lnSpc>
                <a:spcBef>
                  <a:spcPts val="0"/>
                </a:spcBef>
                <a:spcAft>
                  <a:spcPts val="0"/>
                </a:spcAft>
                <a:buClrTx/>
                <a:buSzTx/>
                <a:buFontTx/>
                <a:buNone/>
                <a:defRPr/>
              </a:pPr>
              <a:r>
                <a:rPr lang="en-US" sz="800" u="none" strike="noStrike" cap="none" spc="0">
                  <a:ln>
                    <a:noFill/>
                  </a:ln>
                  <a:solidFill>
                    <a:schemeClr val="bg1">
                      <a:lumMod val="75000"/>
                    </a:schemeClr>
                  </a:solidFill>
                  <a:latin typeface="Lato Light"/>
                  <a:ea typeface="Lato Light"/>
                  <a:cs typeface="Lato Light"/>
                </a:rPr>
                <a:t>© dpa</a:t>
              </a:r>
              <a:endParaRPr/>
            </a:p>
          </p:txBody>
        </p:sp>
      </p:grpSp>
      <p:pic>
        <p:nvPicPr>
          <p:cNvPr id="11" name="Picture 24"/>
          <p:cNvPicPr>
            <a:picLocks noChangeAspect="1"/>
          </p:cNvPicPr>
          <p:nvPr/>
        </p:nvPicPr>
        <p:blipFill>
          <a:blip r:embed="rId3"/>
          <a:stretch/>
        </p:blipFill>
        <p:spPr bwMode="auto">
          <a:xfrm>
            <a:off x="856669" y="5003436"/>
            <a:ext cx="2350407" cy="626622"/>
          </a:xfrm>
          <a:prstGeom prst="rect">
            <a:avLst/>
          </a:prstGeom>
          <a:effectLst>
            <a:glow rad="12700">
              <a:schemeClr val="bg1">
                <a:alpha val="40000"/>
              </a:schemeClr>
            </a:glow>
          </a:effectLst>
        </p:spPr>
      </p:pic>
      <p:pic>
        <p:nvPicPr>
          <p:cNvPr id="12" name="Picture 2"/>
          <p:cNvPicPr>
            <a:picLocks noChangeAspect="1"/>
          </p:cNvPicPr>
          <p:nvPr/>
        </p:nvPicPr>
        <p:blipFill>
          <a:blip r:embed="rId4"/>
          <a:stretch/>
        </p:blipFill>
        <p:spPr bwMode="auto">
          <a:xfrm>
            <a:off x="-65170" y="1932426"/>
            <a:ext cx="4179041" cy="3189268"/>
          </a:xfrm>
          <a:prstGeom prst="rect">
            <a:avLst/>
          </a:prstGeom>
        </p:spPr>
      </p:pic>
      <p:sp>
        <p:nvSpPr>
          <p:cNvPr id="15" name="Abgerundetes Rechteck 14"/>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30</a:t>
            </a:fld>
            <a:endParaRPr lang="en-GB"/>
          </a:p>
        </p:txBody>
      </p:sp>
      <p:sp>
        <p:nvSpPr>
          <p:cNvPr id="5" name="Text Placeholder 3"/>
          <p:cNvSpPr>
            <a:spLocks noGrp="1"/>
          </p:cNvSpPr>
          <p:nvPr>
            <p:ph type="body" sz="quarter" idx="10"/>
          </p:nvPr>
        </p:nvSpPr>
        <p:spPr bwMode="auto">
          <a:xfrm>
            <a:off x="315369" y="1669260"/>
            <a:ext cx="5184000" cy="4809600"/>
          </a:xfrm>
        </p:spPr>
        <p:txBody>
          <a:bodyPr/>
          <a:lstStyle/>
          <a:p>
            <a:pPr>
              <a:defRPr/>
            </a:pPr>
            <a:r>
              <a:rPr lang="en-US"/>
              <a:t>364.07</a:t>
            </a:r>
            <a:endParaRPr/>
          </a:p>
        </p:txBody>
      </p:sp>
      <p:sp>
        <p:nvSpPr>
          <p:cNvPr id="6" name="Title 4"/>
          <p:cNvSpPr>
            <a:spLocks noGrp="1"/>
          </p:cNvSpPr>
          <p:nvPr>
            <p:ph type="title"/>
          </p:nvPr>
        </p:nvSpPr>
        <p:spPr bwMode="auto">
          <a:xfrm>
            <a:off x="315368" y="653731"/>
            <a:ext cx="8702324" cy="835303"/>
          </a:xfrm>
        </p:spPr>
        <p:txBody>
          <a:bodyPr/>
          <a:lstStyle/>
          <a:p>
            <a:pPr>
              <a:defRPr/>
            </a:pPr>
            <a:r>
              <a:rPr lang="en-US"/>
              <a:t>Origin, Location and Meaning of Data</a:t>
            </a:r>
            <a:endParaRPr/>
          </a:p>
        </p:txBody>
      </p:sp>
      <p:sp>
        <p:nvSpPr>
          <p:cNvPr id="7" name="Text Placeholder 5"/>
          <p:cNvSpPr/>
          <p:nvPr/>
        </p:nvSpPr>
        <p:spPr bwMode="auto">
          <a:xfrm>
            <a:off x="4098664" y="1669260"/>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t>Creator: Deutscher Wetterdienst</a:t>
            </a:r>
            <a:endParaRPr/>
          </a:p>
          <a:p>
            <a:pPr>
              <a:defRPr/>
            </a:pPr>
            <a:r>
              <a:rPr lang="en-US" sz="2000"/>
              <a:t>ROR: </a:t>
            </a:r>
            <a:r>
              <a:rPr lang="en-GB" sz="2000"/>
              <a:t>02nrqs528</a:t>
            </a:r>
            <a:endParaRPr/>
          </a:p>
          <a:p>
            <a:pPr>
              <a:defRPr/>
            </a:pPr>
            <a:endParaRPr lang="en-US" sz="2000"/>
          </a:p>
          <a:p>
            <a:pPr>
              <a:defRPr/>
            </a:pPr>
            <a:endParaRPr lang="en-US" sz="2000"/>
          </a:p>
        </p:txBody>
      </p:sp>
      <p:pic>
        <p:nvPicPr>
          <p:cNvPr id="8" name="Picture 21"/>
          <p:cNvPicPr>
            <a:picLocks noChangeAspect="1"/>
          </p:cNvPicPr>
          <p:nvPr/>
        </p:nvPicPr>
        <p:blipFill>
          <a:blip r:embed="rId2"/>
          <a:stretch/>
        </p:blipFill>
        <p:spPr bwMode="auto">
          <a:xfrm>
            <a:off x="3048354" y="3366860"/>
            <a:ext cx="945357" cy="531570"/>
          </a:xfrm>
          <a:prstGeom prst="rect">
            <a:avLst/>
          </a:prstGeom>
        </p:spPr>
      </p:pic>
      <p:pic>
        <p:nvPicPr>
          <p:cNvPr id="9" name="Picture 24"/>
          <p:cNvPicPr>
            <a:picLocks noChangeAspect="1"/>
          </p:cNvPicPr>
          <p:nvPr/>
        </p:nvPicPr>
        <p:blipFill>
          <a:blip r:embed="rId3"/>
          <a:stretch/>
        </p:blipFill>
        <p:spPr bwMode="auto">
          <a:xfrm>
            <a:off x="3604260" y="3966461"/>
            <a:ext cx="388240" cy="626622"/>
          </a:xfrm>
          <a:prstGeom prst="rect">
            <a:avLst/>
          </a:prstGeom>
        </p:spPr>
      </p:pic>
      <p:pic>
        <p:nvPicPr>
          <p:cNvPr id="10" name="Picture 10"/>
          <p:cNvPicPr>
            <a:picLocks noChangeAspect="1"/>
          </p:cNvPicPr>
          <p:nvPr/>
        </p:nvPicPr>
        <p:blipFill>
          <a:blip r:embed="rId4"/>
          <a:stretch/>
        </p:blipFill>
        <p:spPr bwMode="auto">
          <a:xfrm>
            <a:off x="3521033" y="2903321"/>
            <a:ext cx="471467" cy="395508"/>
          </a:xfrm>
          <a:prstGeom prst="rect">
            <a:avLst/>
          </a:prstGeom>
          <a:ln w="31750" cap="flat">
            <a:noFill/>
            <a:miter lim="800000"/>
          </a:ln>
        </p:spPr>
      </p:pic>
      <p:sp>
        <p:nvSpPr>
          <p:cNvPr id="11" name="TextBox 12"/>
          <p:cNvSpPr/>
          <p:nvPr/>
        </p:nvSpPr>
        <p:spPr bwMode="auto">
          <a:xfrm>
            <a:off x="2175338" y="2496737"/>
            <a:ext cx="1817162" cy="33855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r">
              <a:defRPr/>
            </a:pPr>
            <a:r>
              <a:rPr lang="en-US" sz="1600" b="1">
                <a:solidFill>
                  <a:schemeClr val="bg1"/>
                </a:solidFill>
                <a:latin typeface="Lato Semibold"/>
                <a:ea typeface="Lato Semibold"/>
                <a:cs typeface="Lato Semibold"/>
              </a:rPr>
              <a:t>364,07 K ≈ 42,6º C</a:t>
            </a:r>
            <a:endParaRPr/>
          </a:p>
        </p:txBody>
      </p:sp>
      <p:pic>
        <p:nvPicPr>
          <p:cNvPr id="12" name="Picture 13"/>
          <p:cNvPicPr>
            <a:picLocks noChangeAspect="1"/>
          </p:cNvPicPr>
          <p:nvPr/>
        </p:nvPicPr>
        <p:blipFill>
          <a:blip r:embed="rId5"/>
          <a:stretch/>
        </p:blipFill>
        <p:spPr bwMode="auto">
          <a:xfrm>
            <a:off x="3420139" y="1608297"/>
            <a:ext cx="572361" cy="888440"/>
          </a:xfrm>
          <a:prstGeom prst="rect">
            <a:avLst/>
          </a:prstGeom>
          <a:noFill/>
        </p:spPr>
      </p:pic>
      <p:sp>
        <p:nvSpPr>
          <p:cNvPr id="15" name="Abgerundetes Rechteck 14"/>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31</a:t>
            </a:fld>
            <a:endParaRPr lang="en-GB"/>
          </a:p>
        </p:txBody>
      </p:sp>
      <p:sp>
        <p:nvSpPr>
          <p:cNvPr id="5" name="Text Placeholder 3"/>
          <p:cNvSpPr>
            <a:spLocks noGrp="1"/>
          </p:cNvSpPr>
          <p:nvPr>
            <p:ph type="body" sz="quarter" idx="10"/>
          </p:nvPr>
        </p:nvSpPr>
        <p:spPr bwMode="auto">
          <a:xfrm>
            <a:off x="315369" y="1707256"/>
            <a:ext cx="5184000" cy="4809600"/>
          </a:xfrm>
        </p:spPr>
        <p:txBody>
          <a:bodyPr/>
          <a:lstStyle/>
          <a:p>
            <a:pPr>
              <a:defRPr/>
            </a:pPr>
            <a:r>
              <a:rPr lang="en-US"/>
              <a:t>364.07</a:t>
            </a:r>
            <a:endParaRPr/>
          </a:p>
        </p:txBody>
      </p:sp>
      <p:sp>
        <p:nvSpPr>
          <p:cNvPr id="6" name="Title 4"/>
          <p:cNvSpPr>
            <a:spLocks noGrp="1"/>
          </p:cNvSpPr>
          <p:nvPr>
            <p:ph type="title"/>
          </p:nvPr>
        </p:nvSpPr>
        <p:spPr bwMode="auto">
          <a:xfrm>
            <a:off x="315368" y="691727"/>
            <a:ext cx="8702324" cy="835303"/>
          </a:xfrm>
        </p:spPr>
        <p:txBody>
          <a:bodyPr/>
          <a:lstStyle/>
          <a:p>
            <a:pPr>
              <a:defRPr/>
            </a:pPr>
            <a:r>
              <a:rPr lang="en-US"/>
              <a:t>Origin, Location and Meaning of Data</a:t>
            </a:r>
            <a:endParaRPr/>
          </a:p>
        </p:txBody>
      </p:sp>
      <p:sp>
        <p:nvSpPr>
          <p:cNvPr id="7" name="Text Placeholder 5"/>
          <p:cNvSpPr/>
          <p:nvPr/>
        </p:nvSpPr>
        <p:spPr bwMode="auto">
          <a:xfrm>
            <a:off x="4098664" y="1741268"/>
            <a:ext cx="6846118" cy="4809600"/>
          </a:xfrm>
          <a:prstGeom prst="rect">
            <a:avLst/>
          </a:prstGeom>
          <a:ln w="12700">
            <a:miter lim="400000"/>
          </a:ln>
        </p:spPr>
        <p:txBody>
          <a:bodyPr lIns="43173" tIns="43173" rIns="43173" bIns="43173"/>
          <a:lstStyle>
            <a:lvl1pPr marL="277090" indent="-277090" defTabSz="912812">
              <a:spcBef>
                <a:spcPts val="400"/>
              </a:spcBef>
              <a:buClr>
                <a:srgbClr val="9B097D"/>
              </a:buClr>
              <a:buSzPct val="100000"/>
              <a:buFont typeface="LucidaGrande"/>
              <a:buChar char="■"/>
              <a:defRPr sz="2400" b="0" i="0">
                <a:solidFill>
                  <a:schemeClr val="bg1"/>
                </a:solidFill>
                <a:latin typeface="Lato Light"/>
                <a:ea typeface="Lato Light"/>
                <a:cs typeface="Lato Light"/>
              </a:defRPr>
            </a:lvl1pPr>
            <a:lvl2pPr marL="635000" indent="-254000" defTabSz="912812">
              <a:spcBef>
                <a:spcPts val="400"/>
              </a:spcBef>
              <a:buClr>
                <a:srgbClr val="9B097D"/>
              </a:buClr>
              <a:buSzPct val="100000"/>
              <a:buFont typeface="LucidaGrande"/>
              <a:buChar char="■"/>
              <a:defRPr sz="2200" b="0" i="0">
                <a:solidFill>
                  <a:schemeClr val="bg1"/>
                </a:solidFill>
                <a:latin typeface="Lato Light"/>
                <a:ea typeface="Lato Light"/>
                <a:cs typeface="Lato Light"/>
              </a:defRPr>
            </a:lvl2pPr>
            <a:lvl3pPr marL="1016000" indent="-254000" defTabSz="912812">
              <a:spcBef>
                <a:spcPts val="400"/>
              </a:spcBef>
              <a:buClr>
                <a:srgbClr val="9B097D"/>
              </a:buClr>
              <a:buSzPct val="100000"/>
              <a:buFont typeface="LucidaGrande"/>
              <a:buChar char="■"/>
              <a:defRPr sz="2000" b="0" i="0">
                <a:solidFill>
                  <a:schemeClr val="bg1"/>
                </a:solidFill>
                <a:latin typeface="Lato Light"/>
                <a:ea typeface="Lato Light"/>
                <a:cs typeface="Lato Light"/>
              </a:defRPr>
            </a:lvl3pPr>
            <a:lvl4pPr marL="1397000" indent="-254000" defTabSz="912812">
              <a:spcBef>
                <a:spcPts val="400"/>
              </a:spcBef>
              <a:buClr>
                <a:srgbClr val="9B097D"/>
              </a:buClr>
              <a:buSzPct val="100000"/>
              <a:buFont typeface="LucidaGrande"/>
              <a:buChar char="■"/>
              <a:defRPr sz="1800" b="0" i="0">
                <a:solidFill>
                  <a:schemeClr val="bg1"/>
                </a:solidFill>
                <a:latin typeface="Lato Light"/>
                <a:ea typeface="Lato Light"/>
                <a:cs typeface="Lato Light"/>
              </a:defRPr>
            </a:lvl4pPr>
            <a:lvl5pPr marL="1778000" indent="-254000" defTabSz="912812">
              <a:spcBef>
                <a:spcPts val="400"/>
              </a:spcBef>
              <a:buClr>
                <a:srgbClr val="9B097D"/>
              </a:buClr>
              <a:buSzPct val="100000"/>
              <a:buFont typeface="LucidaGrande"/>
              <a:buChar char="■"/>
              <a:defRPr sz="1600" b="0" i="0">
                <a:solidFill>
                  <a:schemeClr val="bg1"/>
                </a:solidFill>
                <a:latin typeface="Lato Light"/>
                <a:ea typeface="Lato Light"/>
                <a:cs typeface="Lato Light"/>
              </a:defRPr>
            </a:lvl5pPr>
            <a:lvl6pPr marL="2145631" indent="-240631" defTabSz="912812">
              <a:spcBef>
                <a:spcPts val="400"/>
              </a:spcBef>
              <a:buSzPct val="100000"/>
              <a:buChar char="•"/>
              <a:defRPr sz="2400">
                <a:latin typeface="+mj-lt"/>
                <a:ea typeface="+mj-ea"/>
                <a:cs typeface="+mj-cs"/>
              </a:defRPr>
            </a:lvl6pPr>
            <a:lvl7pPr marL="2526631" indent="-240631" defTabSz="912812">
              <a:spcBef>
                <a:spcPts val="400"/>
              </a:spcBef>
              <a:buSzPct val="100000"/>
              <a:buChar char="•"/>
              <a:defRPr sz="2400">
                <a:latin typeface="+mj-lt"/>
                <a:ea typeface="+mj-ea"/>
                <a:cs typeface="+mj-cs"/>
              </a:defRPr>
            </a:lvl7pPr>
            <a:lvl8pPr marL="2907631" indent="-240631" defTabSz="912812">
              <a:spcBef>
                <a:spcPts val="400"/>
              </a:spcBef>
              <a:buSzPct val="100000"/>
              <a:buChar char="•"/>
              <a:defRPr sz="2400">
                <a:latin typeface="+mj-lt"/>
                <a:ea typeface="+mj-ea"/>
                <a:cs typeface="+mj-cs"/>
              </a:defRPr>
            </a:lvl8pPr>
            <a:lvl9pPr marL="3288631" indent="-240631" defTabSz="912812">
              <a:spcBef>
                <a:spcPts val="400"/>
              </a:spcBef>
              <a:buSzPct val="100000"/>
              <a:buChar char="•"/>
              <a:defRPr sz="2400">
                <a:latin typeface="+mj-lt"/>
                <a:ea typeface="+mj-ea"/>
                <a:cs typeface="+mj-cs"/>
              </a:defRPr>
            </a:lvl9pPr>
          </a:lstStyle>
          <a:p>
            <a:pPr>
              <a:defRPr/>
            </a:pPr>
            <a:r>
              <a:rPr lang="en-US" sz="2000"/>
              <a:t>Identifier: </a:t>
            </a:r>
            <a:r>
              <a:rPr lang="en-GB" sz="2000"/>
              <a:t>10.1594/</a:t>
            </a:r>
            <a:r>
              <a:rPr lang="de-DE" sz="2000"/>
              <a:t>dwd-data-9891467 </a:t>
            </a:r>
            <a:r>
              <a:rPr lang="de-DE" sz="2000">
                <a:solidFill>
                  <a:schemeClr val="bg1">
                    <a:lumMod val="75000"/>
                  </a:schemeClr>
                </a:solidFill>
              </a:rPr>
              <a:t>(fake)</a:t>
            </a:r>
            <a:endParaRPr/>
          </a:p>
          <a:p>
            <a:pPr>
              <a:defRPr/>
            </a:pPr>
            <a:r>
              <a:rPr lang="de-DE" sz="2000"/>
              <a:t>Identifier Type: DOI</a:t>
            </a:r>
            <a:endParaRPr lang="en-US" sz="2000"/>
          </a:p>
          <a:p>
            <a:pPr>
              <a:defRPr/>
            </a:pPr>
            <a:r>
              <a:rPr lang="en-US" sz="2000"/>
              <a:t>Unit: K</a:t>
            </a:r>
            <a:endParaRPr/>
          </a:p>
          <a:p>
            <a:pPr>
              <a:defRPr/>
            </a:pPr>
            <a:r>
              <a:rPr lang="en-US" sz="2000"/>
              <a:t>Data Type Identifier: 11314.3/0a9062a9cb51995dea9f</a:t>
            </a:r>
            <a:endParaRPr/>
          </a:p>
          <a:p>
            <a:pPr>
              <a:defRPr/>
            </a:pPr>
            <a:r>
              <a:rPr lang="en-GB" sz="2000"/>
              <a:t>Date: 2019-07-25T15:00:00Z</a:t>
            </a:r>
            <a:endParaRPr lang="en-US" sz="2000"/>
          </a:p>
          <a:p>
            <a:pPr>
              <a:defRPr/>
            </a:pPr>
            <a:r>
              <a:rPr lang="en-US" sz="2000"/>
              <a:t>Location</a:t>
            </a:r>
            <a:r>
              <a:rPr lang="en-GB" sz="2000"/>
              <a:t>: 52.5178687 7.3057642</a:t>
            </a:r>
            <a:endParaRPr/>
          </a:p>
          <a:p>
            <a:pPr>
              <a:defRPr/>
            </a:pPr>
            <a:r>
              <a:rPr lang="en-US" sz="2000"/>
              <a:t>Creator: Deutscher Wetterdienst</a:t>
            </a:r>
            <a:endParaRPr/>
          </a:p>
          <a:p>
            <a:pPr>
              <a:defRPr/>
            </a:pPr>
            <a:r>
              <a:rPr lang="en-US" sz="2000"/>
              <a:t>ROR: </a:t>
            </a:r>
            <a:r>
              <a:rPr lang="en-GB" sz="2000"/>
              <a:t>02nrqs528</a:t>
            </a:r>
            <a:endParaRPr/>
          </a:p>
          <a:p>
            <a:pPr>
              <a:defRPr/>
            </a:pPr>
            <a:r>
              <a:rPr lang="en-GB" sz="2000">
                <a:solidFill>
                  <a:srgbClr val="C073B4"/>
                </a:solidFill>
              </a:rPr>
              <a:t>Description: Air temperature measurement at the weather station Lingen, Germany, on 29 July 2019 in Kelvin</a:t>
            </a:r>
            <a:endParaRPr/>
          </a:p>
          <a:p>
            <a:pPr>
              <a:defRPr/>
            </a:pPr>
            <a:endParaRPr lang="en-US" sz="2000"/>
          </a:p>
          <a:p>
            <a:pPr>
              <a:defRPr/>
            </a:pPr>
            <a:endParaRPr lang="en-US" sz="2000"/>
          </a:p>
        </p:txBody>
      </p:sp>
      <p:pic>
        <p:nvPicPr>
          <p:cNvPr id="8" name="Picture 21"/>
          <p:cNvPicPr>
            <a:picLocks noChangeAspect="1"/>
          </p:cNvPicPr>
          <p:nvPr/>
        </p:nvPicPr>
        <p:blipFill>
          <a:blip r:embed="rId2"/>
          <a:stretch/>
        </p:blipFill>
        <p:spPr bwMode="auto">
          <a:xfrm>
            <a:off x="3048354" y="3472882"/>
            <a:ext cx="945357" cy="531570"/>
          </a:xfrm>
          <a:prstGeom prst="rect">
            <a:avLst/>
          </a:prstGeom>
        </p:spPr>
      </p:pic>
      <p:pic>
        <p:nvPicPr>
          <p:cNvPr id="9" name="Picture 24"/>
          <p:cNvPicPr>
            <a:picLocks noChangeAspect="1"/>
          </p:cNvPicPr>
          <p:nvPr/>
        </p:nvPicPr>
        <p:blipFill>
          <a:blip r:embed="rId3"/>
          <a:stretch/>
        </p:blipFill>
        <p:spPr bwMode="auto">
          <a:xfrm>
            <a:off x="3604260" y="4072483"/>
            <a:ext cx="388240" cy="626622"/>
          </a:xfrm>
          <a:prstGeom prst="rect">
            <a:avLst/>
          </a:prstGeom>
        </p:spPr>
      </p:pic>
      <p:pic>
        <p:nvPicPr>
          <p:cNvPr id="10" name="Picture 10"/>
          <p:cNvPicPr>
            <a:picLocks noChangeAspect="1"/>
          </p:cNvPicPr>
          <p:nvPr/>
        </p:nvPicPr>
        <p:blipFill>
          <a:blip r:embed="rId4"/>
          <a:stretch/>
        </p:blipFill>
        <p:spPr bwMode="auto">
          <a:xfrm>
            <a:off x="3521033" y="3009343"/>
            <a:ext cx="471467" cy="395508"/>
          </a:xfrm>
          <a:prstGeom prst="rect">
            <a:avLst/>
          </a:prstGeom>
          <a:ln w="31750" cap="flat">
            <a:noFill/>
            <a:miter lim="800000"/>
          </a:ln>
        </p:spPr>
      </p:pic>
      <p:sp>
        <p:nvSpPr>
          <p:cNvPr id="11" name="TextBox 12"/>
          <p:cNvSpPr/>
          <p:nvPr/>
        </p:nvSpPr>
        <p:spPr bwMode="auto">
          <a:xfrm>
            <a:off x="2175338" y="2602759"/>
            <a:ext cx="1817162" cy="33855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r">
              <a:defRPr/>
            </a:pPr>
            <a:r>
              <a:rPr lang="en-US" sz="1600" b="1">
                <a:solidFill>
                  <a:schemeClr val="bg1"/>
                </a:solidFill>
                <a:latin typeface="Lato Semibold"/>
                <a:ea typeface="Lato Semibold"/>
                <a:cs typeface="Lato Semibold"/>
              </a:rPr>
              <a:t>364,07 K ≈ 42,6º C</a:t>
            </a:r>
            <a:endParaRPr/>
          </a:p>
        </p:txBody>
      </p:sp>
      <p:pic>
        <p:nvPicPr>
          <p:cNvPr id="12" name="Picture 13"/>
          <p:cNvPicPr>
            <a:picLocks noChangeAspect="1"/>
          </p:cNvPicPr>
          <p:nvPr/>
        </p:nvPicPr>
        <p:blipFill>
          <a:blip r:embed="rId5"/>
          <a:stretch/>
        </p:blipFill>
        <p:spPr bwMode="auto">
          <a:xfrm>
            <a:off x="3420139" y="1646293"/>
            <a:ext cx="572361" cy="888440"/>
          </a:xfrm>
          <a:prstGeom prst="rect">
            <a:avLst/>
          </a:prstGeom>
          <a:noFill/>
        </p:spPr>
      </p:pic>
      <p:sp>
        <p:nvSpPr>
          <p:cNvPr id="13" name="Abgerundetes Rechteck 12"/>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Title 2"/>
          <p:cNvSpPr txBox="1"/>
          <p:nvPr/>
        </p:nvSpPr>
        <p:spPr bwMode="auto">
          <a:xfrm>
            <a:off x="68436" y="39757"/>
            <a:ext cx="2654468" cy="594682"/>
          </a:xfrm>
          <a:prstGeom prst="rect">
            <a:avLst/>
          </a:prstGeom>
        </p:spPr>
        <p:txBody>
          <a:bodyPr vert="horz" lIns="91440" tIns="45720" rIns="91440" bIns="45720" rtlCol="0" anchor="ctr">
            <a:normAutofit fontScale="900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600"/>
              <a:t>Research data &amp; </a:t>
            </a:r>
            <a:br>
              <a:rPr lang="en-US" sz="1600"/>
            </a:br>
            <a:r>
              <a:rPr lang="en-US" sz="1600"/>
              <a:t>Research data management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32</a:t>
            </a:fld>
            <a:endParaRPr lang="en-GB"/>
          </a:p>
        </p:txBody>
      </p:sp>
      <p:sp>
        <p:nvSpPr>
          <p:cNvPr id="5" name="Title 2"/>
          <p:cNvSpPr>
            <a:spLocks noGrp="1"/>
          </p:cNvSpPr>
          <p:nvPr>
            <p:ph type="title"/>
          </p:nvPr>
        </p:nvSpPr>
        <p:spPr bwMode="auto">
          <a:xfrm>
            <a:off x="315368" y="654355"/>
            <a:ext cx="8702324" cy="835303"/>
          </a:xfrm>
        </p:spPr>
        <p:txBody>
          <a:bodyPr/>
          <a:lstStyle/>
          <a:p>
            <a:pPr>
              <a:defRPr/>
            </a:pPr>
            <a:r>
              <a:rPr lang="en-US"/>
              <a:t>Traceability</a:t>
            </a:r>
            <a:endParaRPr/>
          </a:p>
        </p:txBody>
      </p:sp>
      <p:sp>
        <p:nvSpPr>
          <p:cNvPr id="6" name="Text Placeholder 3"/>
          <p:cNvSpPr>
            <a:spLocks noGrp="1"/>
          </p:cNvSpPr>
          <p:nvPr>
            <p:ph type="body" idx="10"/>
          </p:nvPr>
        </p:nvSpPr>
        <p:spPr bwMode="auto">
          <a:xfrm>
            <a:off x="315367" y="1668257"/>
            <a:ext cx="10629413" cy="4810603"/>
          </a:xfrm>
        </p:spPr>
        <p:txBody>
          <a:bodyPr/>
          <a:lstStyle/>
          <a:p>
            <a:pPr>
              <a:defRPr/>
            </a:pPr>
            <a:r>
              <a:rPr lang="en-GB"/>
              <a:t>364.07</a:t>
            </a:r>
            <a:endParaRPr lang="en-US"/>
          </a:p>
        </p:txBody>
      </p:sp>
      <p:pic>
        <p:nvPicPr>
          <p:cNvPr id="7" name="Picture 4"/>
          <p:cNvPicPr>
            <a:picLocks noChangeAspect="1"/>
          </p:cNvPicPr>
          <p:nvPr/>
        </p:nvPicPr>
        <p:blipFill>
          <a:blip r:embed="rId2"/>
          <a:stretch/>
        </p:blipFill>
        <p:spPr bwMode="auto">
          <a:xfrm>
            <a:off x="3292098" y="2444147"/>
            <a:ext cx="4675950" cy="3258822"/>
          </a:xfrm>
          <a:prstGeom prst="rect">
            <a:avLst/>
          </a:prstGeom>
        </p:spPr>
      </p:pic>
      <p:sp>
        <p:nvSpPr>
          <p:cNvPr id="8" name="Shape 9"/>
          <p:cNvSpPr/>
          <p:nvPr/>
        </p:nvSpPr>
        <p:spPr bwMode="auto">
          <a:xfrm flipV="1">
            <a:off x="980885" y="2187345"/>
            <a:ext cx="2134850" cy="2072806"/>
          </a:xfrm>
          <a:prstGeom prst="swooshArrow">
            <a:avLst>
              <a:gd name="adj1" fmla="val 25000"/>
              <a:gd name="adj2" fmla="val 25000"/>
            </a:avLst>
          </a:prstGeom>
          <a:solidFill>
            <a:srgbClr val="AF259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TextBox 16"/>
          <p:cNvSpPr/>
          <p:nvPr/>
        </p:nvSpPr>
        <p:spPr bwMode="auto">
          <a:xfrm>
            <a:off x="6960402" y="4956445"/>
            <a:ext cx="1007646"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a:lnSpc>
                <a:spcPct val="100000"/>
              </a:lnSpc>
              <a:spcBef>
                <a:spcPts val="0"/>
              </a:spcBef>
              <a:spcAft>
                <a:spcPts val="0"/>
              </a:spcAft>
              <a:buClrTx/>
              <a:buSzTx/>
              <a:buFontTx/>
              <a:buNone/>
              <a:defRPr/>
            </a:pPr>
            <a:r>
              <a:rPr lang="en-GB" sz="800" u="none" strike="noStrike" cap="none" spc="0">
                <a:ln>
                  <a:noFill/>
                </a:ln>
                <a:solidFill>
                  <a:srgbClr val="000000"/>
                </a:solidFill>
                <a:latin typeface="Lato Light"/>
                <a:ea typeface="Lato Light"/>
                <a:cs typeface="Lato Light"/>
              </a:rPr>
              <a:t>© Nordwest Zeitung</a:t>
            </a:r>
            <a:endParaRPr/>
          </a:p>
        </p:txBody>
      </p:sp>
      <p:sp>
        <p:nvSpPr>
          <p:cNvPr id="12" name="Abgerundetes Rechteck 11"/>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Data documentation &amp; metadata</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33</a:t>
            </a:fld>
            <a:endParaRPr lang="en-GB"/>
          </a:p>
        </p:txBody>
      </p:sp>
      <p:sp>
        <p:nvSpPr>
          <p:cNvPr id="5" name="Title 3"/>
          <p:cNvSpPr>
            <a:spLocks noGrp="1"/>
          </p:cNvSpPr>
          <p:nvPr>
            <p:ph type="title"/>
          </p:nvPr>
        </p:nvSpPr>
        <p:spPr bwMode="auto">
          <a:xfrm>
            <a:off x="315368" y="530989"/>
            <a:ext cx="8702324" cy="835303"/>
          </a:xfrm>
        </p:spPr>
        <p:txBody>
          <a:bodyPr/>
          <a:lstStyle/>
          <a:p>
            <a:pPr>
              <a:defRPr/>
            </a:pPr>
            <a:r>
              <a:rPr lang="en-US"/>
              <a:t>Metadata</a:t>
            </a:r>
            <a:endParaRPr/>
          </a:p>
        </p:txBody>
      </p:sp>
      <p:sp>
        <p:nvSpPr>
          <p:cNvPr id="6" name="Text Placeholder 6"/>
          <p:cNvSpPr>
            <a:spLocks noGrp="1"/>
          </p:cNvSpPr>
          <p:nvPr>
            <p:ph type="body" idx="10"/>
          </p:nvPr>
        </p:nvSpPr>
        <p:spPr bwMode="auto"/>
        <p:txBody>
          <a:bodyPr/>
          <a:lstStyle/>
          <a:p>
            <a:pPr>
              <a:defRPr/>
            </a:pPr>
            <a:r>
              <a:rPr lang="en-GB"/>
              <a:t>Data about data</a:t>
            </a:r>
            <a:endParaRPr/>
          </a:p>
          <a:p>
            <a:pPr>
              <a:defRPr/>
            </a:pPr>
            <a:r>
              <a:rPr lang="en-GB"/>
              <a:t>Administrative data </a:t>
            </a:r>
            <a:endParaRPr/>
          </a:p>
          <a:p>
            <a:pPr lvl="1">
              <a:defRPr/>
            </a:pPr>
            <a:r>
              <a:rPr lang="en-GB"/>
              <a:t>Information on the management of the data</a:t>
            </a:r>
            <a:endParaRPr/>
          </a:p>
          <a:p>
            <a:pPr lvl="1">
              <a:defRPr/>
            </a:pPr>
            <a:r>
              <a:rPr lang="en-GB"/>
              <a:t>Mostly generic</a:t>
            </a:r>
            <a:endParaRPr/>
          </a:p>
          <a:p>
            <a:pPr>
              <a:defRPr/>
            </a:pPr>
            <a:r>
              <a:rPr lang="en-GB"/>
              <a:t>Subject data</a:t>
            </a:r>
            <a:endParaRPr/>
          </a:p>
          <a:p>
            <a:pPr lvl="1">
              <a:defRPr/>
            </a:pPr>
            <a:r>
              <a:rPr lang="en-GB"/>
              <a:t>Individual aspects or data sets in more detail </a:t>
            </a:r>
            <a:endParaRPr/>
          </a:p>
          <a:p>
            <a:pPr lvl="1">
              <a:defRPr/>
            </a:pPr>
            <a:r>
              <a:rPr lang="en-GB"/>
              <a:t>Structured with respect to the research discipline</a:t>
            </a:r>
            <a:endParaRPr/>
          </a:p>
          <a:p>
            <a:pPr>
              <a:defRPr/>
            </a:pPr>
            <a:r>
              <a:rPr lang="en-GB"/>
              <a:t>Generic standards</a:t>
            </a:r>
            <a:endParaRPr/>
          </a:p>
          <a:p>
            <a:pPr lvl="1">
              <a:defRPr/>
            </a:pPr>
            <a:r>
              <a:rPr lang="en-GB" u="sng">
                <a:hlinkClick r:id="rId2" tooltip="https://schema.datacite.org/"/>
              </a:rPr>
              <a:t>DataCite Metadata Schema</a:t>
            </a:r>
            <a:endParaRPr lang="en-GB"/>
          </a:p>
          <a:p>
            <a:pPr lvl="1">
              <a:defRPr/>
            </a:pPr>
            <a:r>
              <a:rPr lang="en-GB" u="sng">
                <a:hlinkClick r:id="rId3" tooltip="https://dublincore.org/"/>
              </a:rPr>
              <a:t>Dublin Core Metadata Initiative</a:t>
            </a:r>
            <a:endParaRPr lang="en-GB"/>
          </a:p>
          <a:p>
            <a:pPr>
              <a:defRPr/>
            </a:pPr>
            <a:r>
              <a:rPr lang="en-GB"/>
              <a:t>Discipline-specific standards</a:t>
            </a:r>
            <a:endParaRPr/>
          </a:p>
          <a:p>
            <a:pPr lvl="1">
              <a:defRPr/>
            </a:pPr>
            <a:r>
              <a:rPr lang="en-GB" u="sng">
                <a:hlinkClick r:id="rId4" tooltip="http://rd-alliance.github.io/metadata-directory/"/>
              </a:rPr>
              <a:t>Metadata Standards Directory</a:t>
            </a:r>
            <a:endParaRPr lang="en-GB"/>
          </a:p>
        </p:txBody>
      </p:sp>
      <p:pic>
        <p:nvPicPr>
          <p:cNvPr id="7" name="Picture 8"/>
          <p:cNvPicPr>
            <a:picLocks noChangeAspect="1"/>
          </p:cNvPicPr>
          <p:nvPr/>
        </p:nvPicPr>
        <p:blipFill>
          <a:blip r:embed="rId5"/>
          <a:stretch/>
        </p:blipFill>
        <p:spPr bwMode="auto">
          <a:xfrm>
            <a:off x="8425902" y="1429773"/>
            <a:ext cx="1985478" cy="2631141"/>
          </a:xfrm>
          <a:prstGeom prst="rect">
            <a:avLst/>
          </a:prstGeom>
          <a:noFill/>
        </p:spPr>
      </p:pic>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documentation &amp; metadata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34</a:t>
            </a:fld>
            <a:endParaRPr lang="en-GB"/>
          </a:p>
        </p:txBody>
      </p:sp>
      <p:sp>
        <p:nvSpPr>
          <p:cNvPr id="5" name="Title 3"/>
          <p:cNvSpPr>
            <a:spLocks noGrp="1"/>
          </p:cNvSpPr>
          <p:nvPr>
            <p:ph type="title"/>
          </p:nvPr>
        </p:nvSpPr>
        <p:spPr bwMode="auto">
          <a:xfrm>
            <a:off x="284461" y="530989"/>
            <a:ext cx="8702324" cy="835303"/>
          </a:xfrm>
        </p:spPr>
        <p:txBody>
          <a:bodyPr/>
          <a:lstStyle/>
          <a:p>
            <a:pPr>
              <a:defRPr/>
            </a:pPr>
            <a:r>
              <a:rPr lang="en-US" dirty="0"/>
              <a:t>Metadata</a:t>
            </a:r>
            <a:endParaRPr dirty="0"/>
          </a:p>
        </p:txBody>
      </p:sp>
      <p:sp>
        <p:nvSpPr>
          <p:cNvPr id="6" name="Text Placeholder 6"/>
          <p:cNvSpPr>
            <a:spLocks noGrp="1"/>
          </p:cNvSpPr>
          <p:nvPr>
            <p:ph type="body" idx="10"/>
          </p:nvPr>
        </p:nvSpPr>
        <p:spPr bwMode="auto"/>
        <p:txBody>
          <a:bodyPr/>
          <a:lstStyle/>
          <a:p>
            <a:pPr marL="0" indent="0">
              <a:buNone/>
              <a:defRPr/>
            </a:pPr>
            <a:r>
              <a:rPr lang="en-GB" b="1" dirty="0"/>
              <a:t>Individual work</a:t>
            </a:r>
            <a:r>
              <a:rPr lang="en-GB" dirty="0"/>
              <a:t>:</a:t>
            </a:r>
            <a:endParaRPr dirty="0"/>
          </a:p>
          <a:p>
            <a:pPr marL="0" indent="0">
              <a:buNone/>
              <a:defRPr/>
            </a:pPr>
            <a:endParaRPr lang="en-GB" dirty="0"/>
          </a:p>
          <a:p>
            <a:pPr marL="0" indent="0">
              <a:buNone/>
              <a:defRPr/>
            </a:pPr>
            <a:r>
              <a:rPr lang="en-GB" dirty="0"/>
              <a:t>Go to </a:t>
            </a:r>
            <a:endParaRPr dirty="0"/>
          </a:p>
          <a:p>
            <a:pPr marL="0" indent="0">
              <a:buNone/>
              <a:defRPr/>
            </a:pPr>
            <a:r>
              <a:rPr lang="de-DE" u="sng" dirty="0">
                <a:hlinkClick r:id="rId2" tooltip="http://rd-alliance.github.io/metadata-directory/subjects/"/>
              </a:rPr>
              <a:t>http://rd-alliance.github.io/metadata-directory/subjects/ </a:t>
            </a:r>
            <a:endParaRPr lang="de-DE" u="sng" dirty="0"/>
          </a:p>
          <a:p>
            <a:pPr marL="0" indent="0">
              <a:buNone/>
              <a:defRPr/>
            </a:pPr>
            <a:endParaRPr lang="de-DE" u="sng" dirty="0"/>
          </a:p>
          <a:p>
            <a:pPr marL="0" indent="0">
              <a:buNone/>
              <a:defRPr/>
            </a:pPr>
            <a:r>
              <a:rPr lang="en-GB" dirty="0"/>
              <a:t>Search for a meta data standard appropriate to your </a:t>
            </a:r>
            <a:endParaRPr dirty="0"/>
          </a:p>
          <a:p>
            <a:pPr marL="0" indent="0">
              <a:buNone/>
              <a:defRPr/>
            </a:pPr>
            <a:r>
              <a:rPr lang="en-GB" dirty="0"/>
              <a:t>research subject!</a:t>
            </a:r>
            <a:endParaRPr dirty="0"/>
          </a:p>
          <a:p>
            <a:pPr marL="0" indent="0">
              <a:buNone/>
              <a:defRPr/>
            </a:pPr>
            <a:r>
              <a:rPr lang="en-GB" dirty="0"/>
              <a:t>There is no standard? What can you do?</a:t>
            </a:r>
            <a:endParaRPr dirty="0"/>
          </a:p>
        </p:txBody>
      </p:sp>
      <p:pic>
        <p:nvPicPr>
          <p:cNvPr id="7" name="Picture 8"/>
          <p:cNvPicPr>
            <a:picLocks noChangeAspect="1"/>
          </p:cNvPicPr>
          <p:nvPr/>
        </p:nvPicPr>
        <p:blipFill>
          <a:blip r:embed="rId3"/>
          <a:stretch/>
        </p:blipFill>
        <p:spPr bwMode="auto">
          <a:xfrm>
            <a:off x="8608725" y="1503800"/>
            <a:ext cx="1985478" cy="2631141"/>
          </a:xfrm>
          <a:prstGeom prst="rect">
            <a:avLst/>
          </a:prstGeom>
          <a:noFill/>
        </p:spPr>
      </p:pic>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documentation &amp; metadata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35</a:t>
            </a:fld>
            <a:endParaRPr lang="en-GB"/>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formats</a:t>
            </a:r>
            <a:endParaRPr/>
          </a:p>
        </p:txBody>
      </p:sp>
      <p:sp>
        <p:nvSpPr>
          <p:cNvPr id="2" name="Titel 1"/>
          <p:cNvSpPr>
            <a:spLocks noGrp="1"/>
          </p:cNvSpPr>
          <p:nvPr>
            <p:ph type="title"/>
          </p:nvPr>
        </p:nvSpPr>
        <p:spPr bwMode="auto">
          <a:xfrm>
            <a:off x="1148557" y="2518420"/>
            <a:ext cx="8702324" cy="835303"/>
          </a:xfrm>
        </p:spPr>
        <p:txBody>
          <a:bodyPr>
            <a:normAutofit fontScale="90000"/>
          </a:bodyPr>
          <a:lstStyle/>
          <a:p>
            <a:pPr algn="ctr">
              <a:defRPr/>
            </a:pPr>
            <a:r>
              <a:rPr lang="en-US" dirty="0"/>
              <a:t>Please post all file formats you work with in the context of your doctoral thesis to the </a:t>
            </a:r>
            <a:r>
              <a:rPr lang="en-US" dirty="0" err="1"/>
              <a:t>miro</a:t>
            </a:r>
            <a:r>
              <a:rPr lang="en-US" dirty="0"/>
              <a:t>-Board.</a:t>
            </a:r>
            <a:br>
              <a:rPr lang="en-US" dirty="0"/>
            </a:br>
            <a:r>
              <a:rPr lang="en-US" dirty="0"/>
              <a:t/>
            </a:r>
            <a:br>
              <a:rPr lang="en-US" dirty="0"/>
            </a:br>
            <a:r>
              <a:rPr lang="en-US" dirty="0">
                <a:hlinkClick r:id="rId2"/>
              </a:rPr>
              <a:t>https://miro.com/app/board/uXjVO2tWOi4=/</a:t>
            </a:r>
            <a:r>
              <a:rPr lang="en-US" dirty="0"/>
              <a:t> </a:t>
            </a:r>
            <a:endParaRPr lang="de-DE"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36</a:t>
            </a:fld>
            <a:endParaRPr lang="en-GB"/>
          </a:p>
        </p:txBody>
      </p:sp>
      <p:sp>
        <p:nvSpPr>
          <p:cNvPr id="2" name="Titel 1"/>
          <p:cNvSpPr>
            <a:spLocks noGrp="1"/>
          </p:cNvSpPr>
          <p:nvPr>
            <p:ph type="title"/>
          </p:nvPr>
        </p:nvSpPr>
        <p:spPr bwMode="auto">
          <a:xfrm>
            <a:off x="284461" y="502196"/>
            <a:ext cx="8702324" cy="835303"/>
          </a:xfrm>
        </p:spPr>
        <p:txBody>
          <a:bodyPr/>
          <a:lstStyle/>
          <a:p>
            <a:pPr>
              <a:defRPr/>
            </a:pPr>
            <a:r>
              <a:rPr lang="de-DE" dirty="0"/>
              <a:t>File Formats</a:t>
            </a:r>
            <a:endParaRPr dirty="0"/>
          </a:p>
        </p:txBody>
      </p:sp>
      <p:sp>
        <p:nvSpPr>
          <p:cNvPr id="5" name="Text Placeholder 4"/>
          <p:cNvSpPr>
            <a:spLocks noGrp="1"/>
          </p:cNvSpPr>
          <p:nvPr>
            <p:ph type="body" idx="10"/>
          </p:nvPr>
        </p:nvSpPr>
        <p:spPr bwMode="auto"/>
        <p:txBody>
          <a:bodyPr/>
          <a:lstStyle/>
          <a:p>
            <a:pPr>
              <a:defRPr/>
            </a:pPr>
            <a:r>
              <a:rPr lang="en-GB"/>
              <a:t>Non-Proprietary, unencrypted, uncompressed and commonly used</a:t>
            </a:r>
            <a:endParaRPr/>
          </a:p>
          <a:p>
            <a:pPr>
              <a:defRPr/>
            </a:pPr>
            <a:r>
              <a:rPr lang="en-GB"/>
              <a:t>Open-standard-compliant, documented and royalty-free </a:t>
            </a:r>
            <a:endParaRPr/>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formats</a:t>
            </a:r>
            <a:endParaRPr/>
          </a:p>
        </p:txBody>
      </p:sp>
      <p:graphicFrame>
        <p:nvGraphicFramePr>
          <p:cNvPr id="3" name="Tabelle 2"/>
          <p:cNvGraphicFramePr>
            <a:graphicFrameLocks noGrp="1"/>
          </p:cNvGraphicFramePr>
          <p:nvPr/>
        </p:nvGraphicFramePr>
        <p:xfrm>
          <a:off x="315368" y="2086372"/>
          <a:ext cx="10369151" cy="4434840"/>
        </p:xfrm>
        <a:graphic>
          <a:graphicData uri="http://schemas.openxmlformats.org/drawingml/2006/table">
            <a:tbl>
              <a:tblPr firstRow="1" bandRow="1">
                <a:tableStyleId>{76848E07-BA12-8E03-A16E-C76401901FB1}</a:tableStyleId>
              </a:tblPr>
              <a:tblGrid>
                <a:gridCol w="1800200">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664295">
                  <a:extLst>
                    <a:ext uri="{9D8B030D-6E8A-4147-A177-3AD203B41FA5}">
                      <a16:colId xmlns:a16="http://schemas.microsoft.com/office/drawing/2014/main" val="20002"/>
                    </a:ext>
                  </a:extLst>
                </a:gridCol>
                <a:gridCol w="2952328">
                  <a:extLst>
                    <a:ext uri="{9D8B030D-6E8A-4147-A177-3AD203B41FA5}">
                      <a16:colId xmlns:a16="http://schemas.microsoft.com/office/drawing/2014/main" val="20003"/>
                    </a:ext>
                  </a:extLst>
                </a:gridCol>
              </a:tblGrid>
              <a:tr h="370840">
                <a:tc>
                  <a:txBody>
                    <a:bodyPr/>
                    <a:lstStyle/>
                    <a:p>
                      <a:pPr algn="l">
                        <a:lnSpc>
                          <a:spcPts val="2900"/>
                        </a:lnSpc>
                        <a:spcAft>
                          <a:spcPts val="0"/>
                        </a:spcAft>
                        <a:defRPr/>
                      </a:pPr>
                      <a:r>
                        <a:rPr lang="de-DE" sz="2000">
                          <a:latin typeface="Lato"/>
                          <a:ea typeface="Lato"/>
                          <a:cs typeface="Lato"/>
                        </a:rPr>
                        <a:t>Data Type</a:t>
                      </a:r>
                      <a:endParaRPr/>
                    </a:p>
                  </a:txBody>
                  <a:tcPr marL="98205" marR="98205" marT="0" marB="0" anchor="ctr">
                    <a:solidFill>
                      <a:schemeClr val="tx1">
                        <a:lumMod val="50000"/>
                        <a:lumOff val="50000"/>
                      </a:schemeClr>
                    </a:solidFill>
                  </a:tcPr>
                </a:tc>
                <a:tc>
                  <a:txBody>
                    <a:bodyPr/>
                    <a:lstStyle/>
                    <a:p>
                      <a:pPr algn="l">
                        <a:lnSpc>
                          <a:spcPts val="2900"/>
                        </a:lnSpc>
                        <a:spcAft>
                          <a:spcPts val="0"/>
                        </a:spcAft>
                        <a:defRPr/>
                      </a:pPr>
                      <a:r>
                        <a:rPr lang="de-DE" sz="2000">
                          <a:solidFill>
                            <a:schemeClr val="accent6"/>
                          </a:solidFill>
                          <a:latin typeface="Lato"/>
                          <a:ea typeface="Lato"/>
                          <a:cs typeface="Lato"/>
                        </a:rPr>
                        <a:t>Recommended</a:t>
                      </a:r>
                      <a:endParaRPr/>
                    </a:p>
                  </a:txBody>
                  <a:tcPr marL="98205" marR="98205" marT="0" marB="0" anchor="ctr">
                    <a:solidFill>
                      <a:schemeClr val="tx1">
                        <a:lumMod val="50000"/>
                        <a:lumOff val="50000"/>
                      </a:schemeClr>
                    </a:solidFill>
                  </a:tcPr>
                </a:tc>
                <a:tc>
                  <a:txBody>
                    <a:bodyPr/>
                    <a:lstStyle/>
                    <a:p>
                      <a:pPr algn="l">
                        <a:defRPr/>
                      </a:pPr>
                      <a:r>
                        <a:rPr lang="de-DE" sz="2000">
                          <a:solidFill>
                            <a:schemeClr val="accent4"/>
                          </a:solidFill>
                          <a:latin typeface="Lato"/>
                          <a:ea typeface="Lato"/>
                          <a:cs typeface="Lato"/>
                        </a:rPr>
                        <a:t>Trade-off Matter</a:t>
                      </a:r>
                      <a:endParaRPr/>
                    </a:p>
                  </a:txBody>
                  <a:tcPr marL="98205" marR="98205" marT="0" marB="0" anchor="ctr">
                    <a:solidFill>
                      <a:schemeClr val="tx1">
                        <a:lumMod val="50000"/>
                        <a:lumOff val="50000"/>
                      </a:schemeClr>
                    </a:solidFill>
                  </a:tcPr>
                </a:tc>
                <a:tc>
                  <a:txBody>
                    <a:bodyPr/>
                    <a:lstStyle/>
                    <a:p>
                      <a:pPr algn="l">
                        <a:lnSpc>
                          <a:spcPts val="2900"/>
                        </a:lnSpc>
                        <a:spcAft>
                          <a:spcPts val="0"/>
                        </a:spcAft>
                        <a:defRPr/>
                      </a:pPr>
                      <a:r>
                        <a:rPr lang="de-DE" sz="2000">
                          <a:solidFill>
                            <a:schemeClr val="accent2"/>
                          </a:solidFill>
                          <a:latin typeface="Lato"/>
                          <a:ea typeface="Lato"/>
                          <a:cs typeface="Lato"/>
                        </a:rPr>
                        <a:t>Not Recommented</a:t>
                      </a:r>
                    </a:p>
                  </a:txBody>
                  <a:tcPr marL="98205" marR="98205" marT="0" marB="0" anchor="ctr">
                    <a:solidFill>
                      <a:schemeClr val="tx1">
                        <a:lumMod val="50000"/>
                        <a:lumOff val="50000"/>
                      </a:schemeClr>
                    </a:solidFill>
                  </a:tcPr>
                </a:tc>
                <a:extLst>
                  <a:ext uri="{0D108BD9-81ED-4DB2-BD59-A6C34878D82A}">
                    <a16:rowId xmlns:a16="http://schemas.microsoft.com/office/drawing/2014/main" val="10000"/>
                  </a:ext>
                </a:extLst>
              </a:tr>
              <a:tr h="370840">
                <a:tc>
                  <a:txBody>
                    <a:bodyPr/>
                    <a:lstStyle/>
                    <a:p>
                      <a:pPr algn="l">
                        <a:lnSpc>
                          <a:spcPts val="2900"/>
                        </a:lnSpc>
                        <a:spcAft>
                          <a:spcPts val="0"/>
                        </a:spcAft>
                        <a:defRPr/>
                      </a:pPr>
                      <a:r>
                        <a:rPr lang="de-DE" sz="2000">
                          <a:latin typeface="Lato"/>
                          <a:ea typeface="Lato"/>
                          <a:cs typeface="Lato"/>
                        </a:rPr>
                        <a:t>Tabular</a:t>
                      </a:r>
                    </a:p>
                  </a:txBody>
                  <a:tcPr marL="98205" marR="98205" marT="0" marB="0"/>
                </a:tc>
                <a:tc>
                  <a:txBody>
                    <a:bodyPr/>
                    <a:lstStyle/>
                    <a:p>
                      <a:pPr algn="l">
                        <a:lnSpc>
                          <a:spcPts val="2900"/>
                        </a:lnSpc>
                        <a:spcAft>
                          <a:spcPts val="0"/>
                        </a:spcAft>
                        <a:defRPr/>
                      </a:pPr>
                      <a:r>
                        <a:rPr lang="en-US" sz="2000">
                          <a:solidFill>
                            <a:schemeClr val="accent6"/>
                          </a:solidFill>
                          <a:latin typeface="Lato"/>
                          <a:ea typeface="Lato"/>
                          <a:cs typeface="Lato"/>
                        </a:rPr>
                        <a:t>CSV, TSV, ODS</a:t>
                      </a:r>
                      <a:endParaRPr lang="de-DE" sz="2000">
                        <a:solidFill>
                          <a:schemeClr val="accent6"/>
                        </a:solidFill>
                        <a:latin typeface="Lato"/>
                        <a:ea typeface="Lato"/>
                        <a:cs typeface="Lato"/>
                      </a:endParaRPr>
                    </a:p>
                  </a:txBody>
                  <a:tcPr marL="98205" marR="98205" marT="0" marB="0"/>
                </a:tc>
                <a:tc>
                  <a:txBody>
                    <a:bodyPr/>
                    <a:lstStyle/>
                    <a:p>
                      <a:pPr marL="0" marR="0" lvl="0" indent="0" algn="l" defTabSz="863599">
                        <a:lnSpc>
                          <a:spcPct val="100000"/>
                        </a:lnSpc>
                        <a:spcBef>
                          <a:spcPts val="0"/>
                        </a:spcBef>
                        <a:spcAft>
                          <a:spcPts val="0"/>
                        </a:spcAft>
                        <a:buClrTx/>
                        <a:buSzTx/>
                        <a:buFontTx/>
                        <a:buNone/>
                        <a:defRPr/>
                      </a:pPr>
                      <a:r>
                        <a:rPr lang="de-DE" sz="2000">
                          <a:solidFill>
                            <a:schemeClr val="accent4"/>
                          </a:solidFill>
                          <a:latin typeface="Lato"/>
                          <a:ea typeface="Lato"/>
                          <a:cs typeface="Lato"/>
                        </a:rPr>
                        <a:t>XLSX, </a:t>
                      </a:r>
                      <a:r>
                        <a:rPr lang="en-US" sz="2000">
                          <a:solidFill>
                            <a:schemeClr val="accent4"/>
                          </a:solidFill>
                          <a:latin typeface="Lato"/>
                          <a:ea typeface="Lato"/>
                          <a:cs typeface="Lato"/>
                        </a:rPr>
                        <a:t>SPSS portable</a:t>
                      </a:r>
                      <a:endParaRPr lang="de-DE" sz="2000">
                        <a:solidFill>
                          <a:schemeClr val="accent4"/>
                        </a:solidFill>
                        <a:latin typeface="Lato"/>
                        <a:ea typeface="Lato"/>
                        <a:cs typeface="Lato"/>
                      </a:endParaRPr>
                    </a:p>
                  </a:txBody>
                  <a:tcPr marL="98205" marR="98205" marT="0" marB="0"/>
                </a:tc>
                <a:tc>
                  <a:txBody>
                    <a:bodyPr/>
                    <a:lstStyle/>
                    <a:p>
                      <a:pPr marL="0" marR="0" lvl="0" indent="0" algn="l" defTabSz="914400">
                        <a:lnSpc>
                          <a:spcPts val="2900"/>
                        </a:lnSpc>
                        <a:spcBef>
                          <a:spcPts val="0"/>
                        </a:spcBef>
                        <a:spcAft>
                          <a:spcPts val="0"/>
                        </a:spcAft>
                        <a:buClrTx/>
                        <a:buSzTx/>
                        <a:buFontTx/>
                        <a:buNone/>
                        <a:defRPr/>
                      </a:pPr>
                      <a:r>
                        <a:rPr lang="de-DE" sz="2000">
                          <a:solidFill>
                            <a:schemeClr val="accent2"/>
                          </a:solidFill>
                          <a:latin typeface="Lato"/>
                          <a:ea typeface="Lato"/>
                          <a:cs typeface="Lato"/>
                        </a:rPr>
                        <a:t>XLS, </a:t>
                      </a:r>
                      <a:r>
                        <a:rPr lang="en-US" sz="2000">
                          <a:solidFill>
                            <a:schemeClr val="accent2"/>
                          </a:solidFill>
                          <a:latin typeface="Lato"/>
                          <a:ea typeface="Lato"/>
                          <a:cs typeface="Lato"/>
                        </a:rPr>
                        <a:t>SPSS</a:t>
                      </a:r>
                      <a:endParaRPr lang="de-DE" sz="2000">
                        <a:solidFill>
                          <a:schemeClr val="accent2"/>
                        </a:solidFill>
                        <a:latin typeface="Lato"/>
                        <a:ea typeface="Lato"/>
                        <a:cs typeface="Lato"/>
                      </a:endParaRPr>
                    </a:p>
                  </a:txBody>
                  <a:tcPr marL="98205" marR="98205" marT="0" marB="0"/>
                </a:tc>
                <a:extLst>
                  <a:ext uri="{0D108BD9-81ED-4DB2-BD59-A6C34878D82A}">
                    <a16:rowId xmlns:a16="http://schemas.microsoft.com/office/drawing/2014/main" val="10001"/>
                  </a:ext>
                </a:extLst>
              </a:tr>
              <a:tr h="281617">
                <a:tc>
                  <a:txBody>
                    <a:bodyPr/>
                    <a:lstStyle/>
                    <a:p>
                      <a:pPr algn="l">
                        <a:lnSpc>
                          <a:spcPts val="2900"/>
                        </a:lnSpc>
                        <a:spcAft>
                          <a:spcPts val="0"/>
                        </a:spcAft>
                        <a:defRPr/>
                      </a:pPr>
                      <a:r>
                        <a:rPr lang="de-DE" sz="2000">
                          <a:latin typeface="Lato"/>
                          <a:ea typeface="Lato"/>
                          <a:cs typeface="Lato"/>
                        </a:rPr>
                        <a:t>Textual</a:t>
                      </a:r>
                    </a:p>
                  </a:txBody>
                  <a:tcPr marL="98205" marR="98205" marT="0" marB="0"/>
                </a:tc>
                <a:tc>
                  <a:txBody>
                    <a:bodyPr/>
                    <a:lstStyle/>
                    <a:p>
                      <a:pPr algn="l">
                        <a:lnSpc>
                          <a:spcPts val="2900"/>
                        </a:lnSpc>
                        <a:spcAft>
                          <a:spcPts val="0"/>
                        </a:spcAft>
                        <a:defRPr/>
                      </a:pPr>
                      <a:r>
                        <a:rPr lang="en-US" sz="2000">
                          <a:solidFill>
                            <a:schemeClr val="accent6"/>
                          </a:solidFill>
                          <a:latin typeface="Lato"/>
                          <a:ea typeface="Lato"/>
                          <a:cs typeface="Lato"/>
                        </a:rPr>
                        <a:t>TXT, MD, HTML, ODT</a:t>
                      </a:r>
                      <a:endParaRPr lang="de-DE" sz="2000">
                        <a:solidFill>
                          <a:schemeClr val="accent6"/>
                        </a:solidFill>
                        <a:latin typeface="Lato"/>
                        <a:ea typeface="Lato"/>
                        <a:cs typeface="Lato"/>
                      </a:endParaRPr>
                    </a:p>
                  </a:txBody>
                  <a:tcPr marL="98205" marR="98205" marT="0" marB="0"/>
                </a:tc>
                <a:tc>
                  <a:txBody>
                    <a:bodyPr/>
                    <a:lstStyle/>
                    <a:p>
                      <a:pPr algn="l">
                        <a:defRPr/>
                      </a:pPr>
                      <a:r>
                        <a:rPr lang="de-DE" sz="2000">
                          <a:solidFill>
                            <a:schemeClr val="accent4"/>
                          </a:solidFill>
                          <a:latin typeface="Lato"/>
                          <a:ea typeface="Lato"/>
                          <a:cs typeface="Lato"/>
                        </a:rPr>
                        <a:t>DOCX, </a:t>
                      </a:r>
                      <a:r>
                        <a:rPr lang="en-US" sz="2000">
                          <a:solidFill>
                            <a:schemeClr val="accent4"/>
                          </a:solidFill>
                          <a:latin typeface="Lato"/>
                          <a:ea typeface="Lato"/>
                          <a:cs typeface="Lato"/>
                        </a:rPr>
                        <a:t>RTF, PDF/A</a:t>
                      </a:r>
                      <a:endParaRPr lang="de-DE" sz="2000">
                        <a:solidFill>
                          <a:schemeClr val="accent4"/>
                        </a:solidFill>
                        <a:latin typeface="Lato"/>
                        <a:ea typeface="Lato"/>
                        <a:cs typeface="Lato"/>
                      </a:endParaRPr>
                    </a:p>
                  </a:txBody>
                  <a:tcPr marL="98205" marR="98205" marT="0" marB="0"/>
                </a:tc>
                <a:tc>
                  <a:txBody>
                    <a:bodyPr/>
                    <a:lstStyle/>
                    <a:p>
                      <a:pPr algn="l">
                        <a:lnSpc>
                          <a:spcPts val="2900"/>
                        </a:lnSpc>
                        <a:spcAft>
                          <a:spcPts val="0"/>
                        </a:spcAft>
                        <a:defRPr/>
                      </a:pPr>
                      <a:r>
                        <a:rPr lang="de-DE" sz="2000">
                          <a:solidFill>
                            <a:schemeClr val="accent2"/>
                          </a:solidFill>
                          <a:latin typeface="Lato"/>
                          <a:ea typeface="Lato"/>
                          <a:cs typeface="Lato"/>
                        </a:rPr>
                        <a:t>DOC, PDF, PS</a:t>
                      </a:r>
                      <a:endParaRPr/>
                    </a:p>
                  </a:txBody>
                  <a:tcPr marL="98205" marR="98205" marT="0" marB="0"/>
                </a:tc>
                <a:extLst>
                  <a:ext uri="{0D108BD9-81ED-4DB2-BD59-A6C34878D82A}">
                    <a16:rowId xmlns:a16="http://schemas.microsoft.com/office/drawing/2014/main" val="10002"/>
                  </a:ext>
                </a:extLst>
              </a:tr>
              <a:tr h="221484">
                <a:tc>
                  <a:txBody>
                    <a:bodyPr/>
                    <a:lstStyle/>
                    <a:p>
                      <a:pPr algn="l">
                        <a:lnSpc>
                          <a:spcPts val="2900"/>
                        </a:lnSpc>
                        <a:spcAft>
                          <a:spcPts val="0"/>
                        </a:spcAft>
                        <a:defRPr/>
                      </a:pPr>
                      <a:r>
                        <a:rPr lang="de-DE" sz="2000">
                          <a:latin typeface="Lato"/>
                          <a:ea typeface="Lato"/>
                          <a:cs typeface="Lato"/>
                        </a:rPr>
                        <a:t>Presentation</a:t>
                      </a:r>
                    </a:p>
                  </a:txBody>
                  <a:tcPr marL="98205" marR="98205" marT="0" marB="0"/>
                </a:tc>
                <a:tc>
                  <a:txBody>
                    <a:bodyPr/>
                    <a:lstStyle/>
                    <a:p>
                      <a:pPr algn="l">
                        <a:lnSpc>
                          <a:spcPts val="2900"/>
                        </a:lnSpc>
                        <a:spcAft>
                          <a:spcPts val="0"/>
                        </a:spcAft>
                        <a:defRPr/>
                      </a:pPr>
                      <a:r>
                        <a:rPr lang="de-DE" sz="2000">
                          <a:solidFill>
                            <a:schemeClr val="accent6"/>
                          </a:solidFill>
                          <a:latin typeface="Lato"/>
                          <a:ea typeface="Lato"/>
                          <a:cs typeface="Lato"/>
                        </a:rPr>
                        <a:t>ODP, HTML</a:t>
                      </a:r>
                      <a:endParaRPr/>
                    </a:p>
                  </a:txBody>
                  <a:tcPr marL="98205" marR="98205" marT="0" marB="0"/>
                </a:tc>
                <a:tc>
                  <a:txBody>
                    <a:bodyPr/>
                    <a:lstStyle/>
                    <a:p>
                      <a:pPr algn="l">
                        <a:defRPr/>
                      </a:pPr>
                      <a:r>
                        <a:rPr lang="de-DE" sz="2000">
                          <a:solidFill>
                            <a:schemeClr val="accent4"/>
                          </a:solidFill>
                          <a:latin typeface="Lato"/>
                          <a:ea typeface="Lato"/>
                          <a:cs typeface="Lato"/>
                        </a:rPr>
                        <a:t>PPTX</a:t>
                      </a:r>
                      <a:endParaRPr/>
                    </a:p>
                  </a:txBody>
                  <a:tcPr marL="98205" marR="98205" marT="0" marB="0"/>
                </a:tc>
                <a:tc>
                  <a:txBody>
                    <a:bodyPr/>
                    <a:lstStyle/>
                    <a:p>
                      <a:pPr algn="l">
                        <a:lnSpc>
                          <a:spcPts val="2900"/>
                        </a:lnSpc>
                        <a:spcAft>
                          <a:spcPts val="0"/>
                        </a:spcAft>
                        <a:defRPr/>
                      </a:pPr>
                      <a:r>
                        <a:rPr lang="de-DE" sz="2000">
                          <a:solidFill>
                            <a:schemeClr val="accent2"/>
                          </a:solidFill>
                          <a:latin typeface="Lato"/>
                          <a:ea typeface="Lato"/>
                          <a:cs typeface="Lato"/>
                        </a:rPr>
                        <a:t>PPT</a:t>
                      </a:r>
                      <a:endParaRPr/>
                    </a:p>
                  </a:txBody>
                  <a:tcPr marL="98205" marR="98205" marT="0" marB="0"/>
                </a:tc>
                <a:extLst>
                  <a:ext uri="{0D108BD9-81ED-4DB2-BD59-A6C34878D82A}">
                    <a16:rowId xmlns:a16="http://schemas.microsoft.com/office/drawing/2014/main" val="10003"/>
                  </a:ext>
                </a:extLst>
              </a:tr>
              <a:tr h="370840">
                <a:tc>
                  <a:txBody>
                    <a:bodyPr/>
                    <a:lstStyle/>
                    <a:p>
                      <a:pPr algn="l">
                        <a:lnSpc>
                          <a:spcPts val="2900"/>
                        </a:lnSpc>
                        <a:spcAft>
                          <a:spcPts val="0"/>
                        </a:spcAft>
                        <a:defRPr/>
                      </a:pPr>
                      <a:r>
                        <a:rPr lang="de-DE" sz="2000">
                          <a:latin typeface="Lato"/>
                          <a:ea typeface="Lato"/>
                          <a:cs typeface="Lato"/>
                        </a:rPr>
                        <a:t>Video</a:t>
                      </a:r>
                      <a:endParaRPr/>
                    </a:p>
                  </a:txBody>
                  <a:tcPr marL="98205" marR="98205" marT="0" marB="0"/>
                </a:tc>
                <a:tc>
                  <a:txBody>
                    <a:bodyPr/>
                    <a:lstStyle/>
                    <a:p>
                      <a:pPr algn="l">
                        <a:lnSpc>
                          <a:spcPts val="2900"/>
                        </a:lnSpc>
                        <a:spcAft>
                          <a:spcPts val="0"/>
                        </a:spcAft>
                        <a:defRPr/>
                      </a:pPr>
                      <a:r>
                        <a:rPr lang="en-US" sz="2000">
                          <a:solidFill>
                            <a:schemeClr val="accent6"/>
                          </a:solidFill>
                          <a:latin typeface="Lato"/>
                          <a:ea typeface="Lato"/>
                          <a:cs typeface="Lato"/>
                        </a:rPr>
                        <a:t>MP4, MKV, OGG</a:t>
                      </a:r>
                      <a:endParaRPr/>
                    </a:p>
                  </a:txBody>
                  <a:tcPr marL="98205" marR="98205" marT="0" marB="0"/>
                </a:tc>
                <a:tc>
                  <a:txBody>
                    <a:bodyPr/>
                    <a:lstStyle/>
                    <a:p>
                      <a:pPr algn="l">
                        <a:defRPr/>
                      </a:pPr>
                      <a:r>
                        <a:rPr lang="de-DE" sz="2000">
                          <a:solidFill>
                            <a:schemeClr val="accent4"/>
                          </a:solidFill>
                          <a:latin typeface="Lato"/>
                          <a:ea typeface="Lato"/>
                          <a:cs typeface="Lato"/>
                        </a:rPr>
                        <a:t>WEBM</a:t>
                      </a:r>
                      <a:endParaRPr/>
                    </a:p>
                  </a:txBody>
                  <a:tcPr marL="98205" marR="98205" marT="0" marB="0"/>
                </a:tc>
                <a:tc>
                  <a:txBody>
                    <a:bodyPr/>
                    <a:lstStyle/>
                    <a:p>
                      <a:pPr algn="l">
                        <a:lnSpc>
                          <a:spcPts val="2900"/>
                        </a:lnSpc>
                        <a:spcAft>
                          <a:spcPts val="0"/>
                        </a:spcAft>
                        <a:defRPr/>
                      </a:pPr>
                      <a:r>
                        <a:rPr lang="de-DE" sz="2000">
                          <a:solidFill>
                            <a:schemeClr val="accent2"/>
                          </a:solidFill>
                          <a:latin typeface="Lato"/>
                          <a:ea typeface="Lato"/>
                          <a:cs typeface="Lato"/>
                        </a:rPr>
                        <a:t>WMV, MOV, QT, Flash</a:t>
                      </a:r>
                      <a:endParaRPr/>
                    </a:p>
                  </a:txBody>
                  <a:tcPr marL="98205" marR="98205" marT="0" marB="0"/>
                </a:tc>
                <a:extLst>
                  <a:ext uri="{0D108BD9-81ED-4DB2-BD59-A6C34878D82A}">
                    <a16:rowId xmlns:a16="http://schemas.microsoft.com/office/drawing/2014/main" val="10004"/>
                  </a:ext>
                </a:extLst>
              </a:tr>
              <a:tr h="101842">
                <a:tc>
                  <a:txBody>
                    <a:bodyPr/>
                    <a:lstStyle/>
                    <a:p>
                      <a:pPr algn="l">
                        <a:lnSpc>
                          <a:spcPts val="2900"/>
                        </a:lnSpc>
                        <a:spcAft>
                          <a:spcPts val="0"/>
                        </a:spcAft>
                        <a:defRPr/>
                      </a:pPr>
                      <a:r>
                        <a:rPr lang="de-DE" sz="2000">
                          <a:latin typeface="Lato"/>
                          <a:ea typeface="Lato"/>
                          <a:cs typeface="Lato"/>
                        </a:rPr>
                        <a:t>Audio</a:t>
                      </a:r>
                      <a:endParaRPr/>
                    </a:p>
                  </a:txBody>
                  <a:tcPr marL="98205" marR="98205" marT="0" marB="0"/>
                </a:tc>
                <a:tc>
                  <a:txBody>
                    <a:bodyPr/>
                    <a:lstStyle/>
                    <a:p>
                      <a:pPr algn="l">
                        <a:lnSpc>
                          <a:spcPts val="2900"/>
                        </a:lnSpc>
                        <a:spcAft>
                          <a:spcPts val="0"/>
                        </a:spcAft>
                        <a:defRPr/>
                      </a:pPr>
                      <a:r>
                        <a:rPr lang="de-DE" sz="2000">
                          <a:solidFill>
                            <a:schemeClr val="accent6"/>
                          </a:solidFill>
                          <a:latin typeface="Lato"/>
                          <a:ea typeface="Lato"/>
                          <a:cs typeface="Lato"/>
                        </a:rPr>
                        <a:t>MP4, FLAC, WAV, OGG</a:t>
                      </a:r>
                      <a:endParaRPr/>
                    </a:p>
                  </a:txBody>
                  <a:tcPr marL="98205" marR="98205" marT="0" marB="0"/>
                </a:tc>
                <a:tc>
                  <a:txBody>
                    <a:bodyPr/>
                    <a:lstStyle/>
                    <a:p>
                      <a:pPr algn="l">
                        <a:defRPr/>
                      </a:pPr>
                      <a:r>
                        <a:rPr lang="de-DE" sz="2000">
                          <a:solidFill>
                            <a:schemeClr val="accent4"/>
                          </a:solidFill>
                          <a:latin typeface="Lato"/>
                          <a:ea typeface="Lato"/>
                          <a:cs typeface="Lato"/>
                        </a:rPr>
                        <a:t>MP3, AIF</a:t>
                      </a:r>
                      <a:endParaRPr/>
                    </a:p>
                  </a:txBody>
                  <a:tcPr marL="98205" marR="98205" marT="0" marB="0"/>
                </a:tc>
                <a:tc>
                  <a:txBody>
                    <a:bodyPr/>
                    <a:lstStyle/>
                    <a:p>
                      <a:pPr algn="l">
                        <a:lnSpc>
                          <a:spcPts val="2900"/>
                        </a:lnSpc>
                        <a:spcAft>
                          <a:spcPts val="0"/>
                        </a:spcAft>
                        <a:defRPr/>
                      </a:pPr>
                      <a:endParaRPr lang="de-DE" sz="2000">
                        <a:solidFill>
                          <a:schemeClr val="accent2"/>
                        </a:solidFill>
                        <a:latin typeface="Lato"/>
                        <a:ea typeface="Lato"/>
                        <a:cs typeface="Lato"/>
                      </a:endParaRPr>
                    </a:p>
                  </a:txBody>
                  <a:tcPr marL="98205" marR="98205" marT="0" marB="0"/>
                </a:tc>
                <a:extLst>
                  <a:ext uri="{0D108BD9-81ED-4DB2-BD59-A6C34878D82A}">
                    <a16:rowId xmlns:a16="http://schemas.microsoft.com/office/drawing/2014/main" val="10005"/>
                  </a:ext>
                </a:extLst>
              </a:tr>
              <a:tr h="370840">
                <a:tc>
                  <a:txBody>
                    <a:bodyPr/>
                    <a:lstStyle/>
                    <a:p>
                      <a:pPr algn="l">
                        <a:lnSpc>
                          <a:spcPts val="2900"/>
                        </a:lnSpc>
                        <a:spcAft>
                          <a:spcPts val="0"/>
                        </a:spcAft>
                        <a:defRPr/>
                      </a:pPr>
                      <a:r>
                        <a:rPr lang="de-DE" sz="2000">
                          <a:latin typeface="Lato"/>
                          <a:ea typeface="Lato"/>
                          <a:cs typeface="Lato"/>
                        </a:rPr>
                        <a:t>Image</a:t>
                      </a:r>
                      <a:endParaRPr/>
                    </a:p>
                  </a:txBody>
                  <a:tcPr marL="98205" marR="98205" marT="0" marB="0"/>
                </a:tc>
                <a:tc>
                  <a:txBody>
                    <a:bodyPr/>
                    <a:lstStyle/>
                    <a:p>
                      <a:pPr algn="l">
                        <a:lnSpc>
                          <a:spcPts val="2900"/>
                        </a:lnSpc>
                        <a:spcAft>
                          <a:spcPts val="0"/>
                        </a:spcAft>
                        <a:defRPr/>
                      </a:pPr>
                      <a:r>
                        <a:rPr lang="de-DE" sz="2000">
                          <a:solidFill>
                            <a:schemeClr val="accent6"/>
                          </a:solidFill>
                          <a:latin typeface="Lato"/>
                          <a:ea typeface="Lato"/>
                          <a:cs typeface="Lato"/>
                        </a:rPr>
                        <a:t>TIFF, PNG</a:t>
                      </a:r>
                      <a:endParaRPr/>
                    </a:p>
                  </a:txBody>
                  <a:tcPr marL="98205" marR="98205" marT="0" marB="0"/>
                </a:tc>
                <a:tc>
                  <a:txBody>
                    <a:bodyPr/>
                    <a:lstStyle/>
                    <a:p>
                      <a:pPr algn="l">
                        <a:defRPr/>
                      </a:pPr>
                      <a:r>
                        <a:rPr lang="de-DE" sz="2000">
                          <a:solidFill>
                            <a:schemeClr val="accent4"/>
                          </a:solidFill>
                          <a:latin typeface="Lato"/>
                          <a:ea typeface="Lato"/>
                          <a:cs typeface="Lato"/>
                        </a:rPr>
                        <a:t>BMP, JPG</a:t>
                      </a:r>
                      <a:endParaRPr/>
                    </a:p>
                  </a:txBody>
                  <a:tcPr marL="98205" marR="98205" marT="0" marB="0"/>
                </a:tc>
                <a:tc>
                  <a:txBody>
                    <a:bodyPr/>
                    <a:lstStyle/>
                    <a:p>
                      <a:pPr algn="l">
                        <a:lnSpc>
                          <a:spcPts val="2900"/>
                        </a:lnSpc>
                        <a:spcAft>
                          <a:spcPts val="0"/>
                        </a:spcAft>
                        <a:defRPr/>
                      </a:pPr>
                      <a:r>
                        <a:rPr lang="de-DE" sz="2000">
                          <a:solidFill>
                            <a:schemeClr val="accent2"/>
                          </a:solidFill>
                          <a:latin typeface="Lato"/>
                          <a:ea typeface="Lato"/>
                          <a:cs typeface="Lato"/>
                        </a:rPr>
                        <a:t>PSD, GIF</a:t>
                      </a:r>
                      <a:endParaRPr/>
                    </a:p>
                  </a:txBody>
                  <a:tcPr marL="98205" marR="98205" marT="0" marB="0"/>
                </a:tc>
                <a:extLst>
                  <a:ext uri="{0D108BD9-81ED-4DB2-BD59-A6C34878D82A}">
                    <a16:rowId xmlns:a16="http://schemas.microsoft.com/office/drawing/2014/main" val="10006"/>
                  </a:ext>
                </a:extLst>
              </a:tr>
              <a:tr h="370840">
                <a:tc>
                  <a:txBody>
                    <a:bodyPr/>
                    <a:lstStyle/>
                    <a:p>
                      <a:pPr algn="l">
                        <a:lnSpc>
                          <a:spcPts val="2900"/>
                        </a:lnSpc>
                        <a:spcAft>
                          <a:spcPts val="0"/>
                        </a:spcAft>
                        <a:defRPr/>
                      </a:pPr>
                      <a:r>
                        <a:rPr lang="de-DE" sz="2000">
                          <a:latin typeface="Lato"/>
                          <a:ea typeface="Lato"/>
                          <a:cs typeface="Lato"/>
                        </a:rPr>
                        <a:t>Vector</a:t>
                      </a:r>
                    </a:p>
                  </a:txBody>
                  <a:tcPr marL="98205" marR="98205" marT="0" marB="0"/>
                </a:tc>
                <a:tc>
                  <a:txBody>
                    <a:bodyPr/>
                    <a:lstStyle/>
                    <a:p>
                      <a:pPr algn="l">
                        <a:lnSpc>
                          <a:spcPts val="2900"/>
                        </a:lnSpc>
                        <a:spcAft>
                          <a:spcPts val="0"/>
                        </a:spcAft>
                        <a:defRPr/>
                      </a:pPr>
                      <a:r>
                        <a:rPr lang="de-DE" sz="2000">
                          <a:solidFill>
                            <a:schemeClr val="accent6"/>
                          </a:solidFill>
                          <a:latin typeface="Lato"/>
                          <a:ea typeface="Lato"/>
                          <a:cs typeface="Lato"/>
                        </a:rPr>
                        <a:t>SVG</a:t>
                      </a:r>
                      <a:endParaRPr/>
                    </a:p>
                  </a:txBody>
                  <a:tcPr marL="98205" marR="98205" marT="0" marB="0"/>
                </a:tc>
                <a:tc>
                  <a:txBody>
                    <a:bodyPr/>
                    <a:lstStyle/>
                    <a:p>
                      <a:pPr algn="l">
                        <a:defRPr/>
                      </a:pPr>
                      <a:endParaRPr lang="de-DE" sz="2000">
                        <a:solidFill>
                          <a:schemeClr val="accent4"/>
                        </a:solidFill>
                        <a:latin typeface="Lato"/>
                        <a:ea typeface="Lato"/>
                        <a:cs typeface="Lato"/>
                      </a:endParaRPr>
                    </a:p>
                  </a:txBody>
                  <a:tcPr marL="98205" marR="98205" marT="0" marB="0"/>
                </a:tc>
                <a:tc>
                  <a:txBody>
                    <a:bodyPr/>
                    <a:lstStyle/>
                    <a:p>
                      <a:pPr algn="l">
                        <a:lnSpc>
                          <a:spcPts val="2900"/>
                        </a:lnSpc>
                        <a:spcAft>
                          <a:spcPts val="0"/>
                        </a:spcAft>
                        <a:defRPr/>
                      </a:pPr>
                      <a:r>
                        <a:rPr lang="de-DE" sz="2000">
                          <a:solidFill>
                            <a:schemeClr val="accent2"/>
                          </a:solidFill>
                          <a:latin typeface="Lato"/>
                          <a:ea typeface="Lato"/>
                          <a:cs typeface="Lato"/>
                        </a:rPr>
                        <a:t>AI</a:t>
                      </a:r>
                      <a:endParaRPr/>
                    </a:p>
                  </a:txBody>
                  <a:tcPr marL="98205" marR="98205" marT="0" marB="0"/>
                </a:tc>
                <a:extLst>
                  <a:ext uri="{0D108BD9-81ED-4DB2-BD59-A6C34878D82A}">
                    <a16:rowId xmlns:a16="http://schemas.microsoft.com/office/drawing/2014/main" val="10007"/>
                  </a:ext>
                </a:extLst>
              </a:tr>
              <a:tr h="370840">
                <a:tc>
                  <a:txBody>
                    <a:bodyPr/>
                    <a:lstStyle/>
                    <a:p>
                      <a:pPr algn="l">
                        <a:lnSpc>
                          <a:spcPts val="2900"/>
                        </a:lnSpc>
                        <a:spcAft>
                          <a:spcPts val="0"/>
                        </a:spcAft>
                        <a:defRPr/>
                      </a:pPr>
                      <a:r>
                        <a:rPr lang="de-DE" sz="2000">
                          <a:latin typeface="Lato"/>
                          <a:ea typeface="Lato"/>
                          <a:cs typeface="Lato"/>
                        </a:rPr>
                        <a:t>Generic</a:t>
                      </a:r>
                    </a:p>
                  </a:txBody>
                  <a:tcPr marL="98205" marR="98205" marT="0" marB="0"/>
                </a:tc>
                <a:tc>
                  <a:txBody>
                    <a:bodyPr/>
                    <a:lstStyle/>
                    <a:p>
                      <a:pPr algn="l">
                        <a:lnSpc>
                          <a:spcPts val="2900"/>
                        </a:lnSpc>
                        <a:spcAft>
                          <a:spcPts val="0"/>
                        </a:spcAft>
                        <a:defRPr/>
                      </a:pPr>
                      <a:r>
                        <a:rPr lang="de-DE" sz="2000">
                          <a:solidFill>
                            <a:schemeClr val="accent6"/>
                          </a:solidFill>
                          <a:latin typeface="Lato"/>
                          <a:ea typeface="Lato"/>
                          <a:cs typeface="Lato"/>
                        </a:rPr>
                        <a:t>XML, JSON, RDF</a:t>
                      </a:r>
                      <a:endParaRPr/>
                    </a:p>
                  </a:txBody>
                  <a:tcPr marL="98205" marR="98205" marT="0" marB="0"/>
                </a:tc>
                <a:tc>
                  <a:txBody>
                    <a:bodyPr/>
                    <a:lstStyle/>
                    <a:p>
                      <a:pPr algn="l">
                        <a:defRPr/>
                      </a:pPr>
                      <a:endParaRPr lang="de-DE" sz="2000">
                        <a:solidFill>
                          <a:schemeClr val="accent4"/>
                        </a:solidFill>
                        <a:latin typeface="Lato"/>
                        <a:ea typeface="Lato"/>
                        <a:cs typeface="Lato"/>
                      </a:endParaRPr>
                    </a:p>
                  </a:txBody>
                  <a:tcPr marL="98205" marR="98205" marT="0" marB="0"/>
                </a:tc>
                <a:tc>
                  <a:txBody>
                    <a:bodyPr/>
                    <a:lstStyle/>
                    <a:p>
                      <a:pPr algn="l">
                        <a:lnSpc>
                          <a:spcPts val="2900"/>
                        </a:lnSpc>
                        <a:spcAft>
                          <a:spcPts val="0"/>
                        </a:spcAft>
                        <a:defRPr/>
                      </a:pPr>
                      <a:endParaRPr lang="de-DE" sz="2000">
                        <a:solidFill>
                          <a:schemeClr val="accent2"/>
                        </a:solidFill>
                        <a:latin typeface="Lato"/>
                        <a:ea typeface="Lato"/>
                        <a:cs typeface="Lato"/>
                      </a:endParaRPr>
                    </a:p>
                  </a:txBody>
                  <a:tcPr marL="98205" marR="98205" marT="0" marB="0"/>
                </a:tc>
                <a:extLst>
                  <a:ext uri="{0D108BD9-81ED-4DB2-BD59-A6C34878D82A}">
                    <a16:rowId xmlns:a16="http://schemas.microsoft.com/office/drawing/2014/main" val="10008"/>
                  </a:ext>
                </a:extLst>
              </a:tr>
              <a:tr h="370840">
                <a:tc>
                  <a:txBody>
                    <a:bodyPr/>
                    <a:lstStyle/>
                    <a:p>
                      <a:pPr algn="l">
                        <a:lnSpc>
                          <a:spcPts val="2900"/>
                        </a:lnSpc>
                        <a:spcAft>
                          <a:spcPts val="0"/>
                        </a:spcAft>
                        <a:defRPr/>
                      </a:pPr>
                      <a:r>
                        <a:rPr lang="de-DE" sz="2000">
                          <a:latin typeface="Lato"/>
                          <a:ea typeface="Lato"/>
                          <a:cs typeface="Lato"/>
                        </a:rPr>
                        <a:t>Container</a:t>
                      </a:r>
                      <a:endParaRPr/>
                    </a:p>
                  </a:txBody>
                  <a:tcPr marL="98205" marR="98205" marT="0" marB="0"/>
                </a:tc>
                <a:tc>
                  <a:txBody>
                    <a:bodyPr/>
                    <a:lstStyle/>
                    <a:p>
                      <a:pPr algn="l">
                        <a:lnSpc>
                          <a:spcPts val="2900"/>
                        </a:lnSpc>
                        <a:spcAft>
                          <a:spcPts val="0"/>
                        </a:spcAft>
                        <a:defRPr/>
                      </a:pPr>
                      <a:r>
                        <a:rPr lang="en-US" sz="2000">
                          <a:solidFill>
                            <a:schemeClr val="accent6"/>
                          </a:solidFill>
                          <a:latin typeface="Lato"/>
                          <a:ea typeface="Lato"/>
                          <a:cs typeface="Lato"/>
                        </a:rPr>
                        <a:t>Bagit, Frictionless </a:t>
                      </a:r>
                      <a:br>
                        <a:rPr lang="en-US" sz="2000">
                          <a:solidFill>
                            <a:schemeClr val="accent6"/>
                          </a:solidFill>
                          <a:latin typeface="Lato"/>
                          <a:ea typeface="Lato"/>
                          <a:cs typeface="Lato"/>
                        </a:rPr>
                      </a:br>
                      <a:r>
                        <a:rPr lang="en-US" sz="2000">
                          <a:solidFill>
                            <a:schemeClr val="accent6"/>
                          </a:solidFill>
                          <a:latin typeface="Lato"/>
                          <a:ea typeface="Lato"/>
                          <a:cs typeface="Lato"/>
                        </a:rPr>
                        <a:t>Data Package</a:t>
                      </a:r>
                      <a:endParaRPr lang="de-DE" sz="2000">
                        <a:solidFill>
                          <a:schemeClr val="accent6"/>
                        </a:solidFill>
                        <a:latin typeface="Lato"/>
                        <a:ea typeface="Lato"/>
                        <a:cs typeface="Lato"/>
                      </a:endParaRPr>
                    </a:p>
                  </a:txBody>
                  <a:tcPr marL="98205" marR="98205" marT="0" marB="0"/>
                </a:tc>
                <a:tc>
                  <a:txBody>
                    <a:bodyPr/>
                    <a:lstStyle/>
                    <a:p>
                      <a:pPr algn="l">
                        <a:defRPr/>
                      </a:pPr>
                      <a:r>
                        <a:rPr lang="de-DE" sz="2000">
                          <a:solidFill>
                            <a:schemeClr val="accent4"/>
                          </a:solidFill>
                          <a:latin typeface="Lato"/>
                          <a:ea typeface="Lato"/>
                          <a:cs typeface="Lato"/>
                        </a:rPr>
                        <a:t>ZIP, TAR</a:t>
                      </a:r>
                      <a:endParaRPr/>
                    </a:p>
                  </a:txBody>
                  <a:tcPr marL="98205" marR="98205" marT="0" marB="0"/>
                </a:tc>
                <a:tc>
                  <a:txBody>
                    <a:bodyPr/>
                    <a:lstStyle/>
                    <a:p>
                      <a:pPr algn="l">
                        <a:lnSpc>
                          <a:spcPts val="2900"/>
                        </a:lnSpc>
                        <a:spcAft>
                          <a:spcPts val="0"/>
                        </a:spcAft>
                        <a:defRPr/>
                      </a:pPr>
                      <a:endParaRPr lang="de-DE" sz="2000">
                        <a:solidFill>
                          <a:schemeClr val="accent2"/>
                        </a:solidFill>
                        <a:latin typeface="Lato"/>
                        <a:ea typeface="Lato"/>
                        <a:cs typeface="Lato"/>
                      </a:endParaRPr>
                    </a:p>
                  </a:txBody>
                  <a:tcPr marL="98205" marR="98205"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37</a:t>
            </a:fld>
            <a:endParaRPr lang="en-GB"/>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Back up &amp; long-term storage</a:t>
            </a:r>
            <a:endParaRPr/>
          </a:p>
        </p:txBody>
      </p:sp>
      <p:sp>
        <p:nvSpPr>
          <p:cNvPr id="2" name="Titel 1"/>
          <p:cNvSpPr>
            <a:spLocks noGrp="1"/>
          </p:cNvSpPr>
          <p:nvPr>
            <p:ph type="title"/>
          </p:nvPr>
        </p:nvSpPr>
        <p:spPr bwMode="auto">
          <a:xfrm>
            <a:off x="1796629" y="2662436"/>
            <a:ext cx="8702324" cy="835303"/>
          </a:xfrm>
        </p:spPr>
        <p:txBody>
          <a:bodyPr>
            <a:normAutofit/>
          </a:bodyPr>
          <a:lstStyle/>
          <a:p>
            <a:pPr>
              <a:defRPr/>
            </a:pPr>
            <a:r>
              <a:rPr lang="de-DE" sz="3600"/>
              <a:t>Where do you store your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38</a:t>
            </a:fld>
            <a:endParaRPr lang="en-GB"/>
          </a:p>
        </p:txBody>
      </p:sp>
      <p:sp>
        <p:nvSpPr>
          <p:cNvPr id="2" name="Titel 1"/>
          <p:cNvSpPr>
            <a:spLocks noGrp="1"/>
          </p:cNvSpPr>
          <p:nvPr>
            <p:ph type="title"/>
          </p:nvPr>
        </p:nvSpPr>
        <p:spPr bwMode="auto">
          <a:xfrm>
            <a:off x="315368" y="502196"/>
            <a:ext cx="8702324" cy="835303"/>
          </a:xfrm>
        </p:spPr>
        <p:txBody>
          <a:bodyPr/>
          <a:lstStyle/>
          <a:p>
            <a:pPr>
              <a:defRPr/>
            </a:pPr>
            <a:r>
              <a:rPr lang="de-DE" dirty="0" err="1"/>
              <a:t>Recommendations</a:t>
            </a:r>
            <a:r>
              <a:rPr lang="de-DE" dirty="0"/>
              <a:t> </a:t>
            </a:r>
            <a:r>
              <a:rPr lang="de-DE" dirty="0" err="1"/>
              <a:t>for</a:t>
            </a:r>
            <a:r>
              <a:rPr lang="de-DE" dirty="0"/>
              <a:t> </a:t>
            </a:r>
            <a:r>
              <a:rPr lang="de-DE" dirty="0" err="1"/>
              <a:t>your</a:t>
            </a:r>
            <a:r>
              <a:rPr lang="de-DE" dirty="0"/>
              <a:t> back </a:t>
            </a:r>
            <a:r>
              <a:rPr lang="de-DE" dirty="0" err="1"/>
              <a:t>up</a:t>
            </a:r>
            <a:endParaRPr lang="de-DE" dirty="0"/>
          </a:p>
        </p:txBody>
      </p:sp>
      <p:sp>
        <p:nvSpPr>
          <p:cNvPr id="6" name="Text Placeholder 6"/>
          <p:cNvSpPr>
            <a:spLocks noGrp="1"/>
          </p:cNvSpPr>
          <p:nvPr>
            <p:ph type="body" idx="10"/>
          </p:nvPr>
        </p:nvSpPr>
        <p:spPr bwMode="auto">
          <a:xfrm>
            <a:off x="315367" y="1308217"/>
            <a:ext cx="10629413" cy="4810603"/>
          </a:xfrm>
        </p:spPr>
        <p:txBody>
          <a:bodyPr/>
          <a:lstStyle/>
          <a:p>
            <a:pPr>
              <a:defRPr/>
            </a:pPr>
            <a:r>
              <a:rPr lang="en-US" dirty="0"/>
              <a:t>At least 3 copies of a file </a:t>
            </a:r>
            <a:endParaRPr dirty="0"/>
          </a:p>
          <a:p>
            <a:pPr>
              <a:defRPr/>
            </a:pPr>
            <a:r>
              <a:rPr lang="en-US" dirty="0"/>
              <a:t>On at least 2 different media </a:t>
            </a:r>
            <a:endParaRPr dirty="0"/>
          </a:p>
          <a:p>
            <a:pPr>
              <a:defRPr/>
            </a:pPr>
            <a:r>
              <a:rPr lang="en-US" dirty="0"/>
              <a:t>At least one of which is remote </a:t>
            </a:r>
            <a:endParaRPr dirty="0"/>
          </a:p>
          <a:p>
            <a:pPr>
              <a:defRPr/>
            </a:pPr>
            <a:r>
              <a:rPr lang="en-US" dirty="0"/>
              <a:t>Test data recovery at the beginning and at regular intervals.</a:t>
            </a:r>
            <a:endParaRPr dirty="0"/>
          </a:p>
          <a:p>
            <a:pPr marL="0" indent="0">
              <a:buNone/>
              <a:defRPr/>
            </a:pPr>
            <a:r>
              <a:rPr lang="en-US" dirty="0"/>
              <a:t> </a:t>
            </a:r>
            <a:endParaRPr dirty="0"/>
          </a:p>
          <a:p>
            <a:pPr marL="0" indent="0">
              <a:buNone/>
              <a:defRPr/>
            </a:pPr>
            <a:r>
              <a:rPr lang="en-US" b="1" dirty="0">
                <a:latin typeface="Lato Semibold"/>
                <a:ea typeface="Lato Semibold"/>
                <a:cs typeface="Lato Semibold"/>
              </a:rPr>
              <a:t>Protect your (sensitive) data:</a:t>
            </a:r>
            <a:r>
              <a:rPr lang="en-US" b="1" dirty="0"/>
              <a:t> </a:t>
            </a:r>
            <a:endParaRPr dirty="0"/>
          </a:p>
          <a:p>
            <a:pPr>
              <a:defRPr/>
            </a:pPr>
            <a:r>
              <a:rPr lang="en-US" dirty="0"/>
              <a:t>Hardware (e.g. separate lockable room). </a:t>
            </a:r>
            <a:endParaRPr dirty="0"/>
          </a:p>
          <a:p>
            <a:pPr>
              <a:defRPr/>
            </a:pPr>
            <a:r>
              <a:rPr lang="en-US" dirty="0"/>
              <a:t>File encryption </a:t>
            </a:r>
            <a:endParaRPr dirty="0"/>
          </a:p>
          <a:p>
            <a:pPr>
              <a:defRPr/>
            </a:pPr>
            <a:r>
              <a:rPr lang="en-US" dirty="0"/>
              <a:t>Password security </a:t>
            </a:r>
            <a:endParaRPr dirty="0"/>
          </a:p>
          <a:p>
            <a:pPr>
              <a:defRPr/>
            </a:pPr>
            <a:r>
              <a:rPr lang="en-US" dirty="0"/>
              <a:t>At least two people should have access to your data </a:t>
            </a:r>
            <a:endParaRPr lang="en-GB" dirty="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Back up &amp; long-term storage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 name="Abgerundetes Rechteck 14"/>
          <p:cNvSpPr/>
          <p:nvPr/>
        </p:nvSpPr>
        <p:spPr bwMode="auto">
          <a:xfrm>
            <a:off x="428477" y="1150268"/>
            <a:ext cx="13973216" cy="6198963"/>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solidFill>
                <a:schemeClr val="tx1">
                  <a:lumMod val="95000"/>
                  <a:lumOff val="5000"/>
                </a:schemeClr>
              </a:solidFill>
            </a:endParaRPr>
          </a:p>
        </p:txBody>
      </p:sp>
      <p:sp>
        <p:nvSpPr>
          <p:cNvPr id="12" name="Abgerundetes Rechteck 11"/>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 name="Group 6"/>
          <p:cNvGrpSpPr/>
          <p:nvPr/>
        </p:nvGrpSpPr>
        <p:grpSpPr bwMode="auto">
          <a:xfrm>
            <a:off x="1960904" y="6087880"/>
            <a:ext cx="7771850" cy="215442"/>
            <a:chOff x="1557104" y="5814766"/>
            <a:chExt cx="7771850" cy="215442"/>
          </a:xfrm>
        </p:grpSpPr>
        <p:sp>
          <p:nvSpPr>
            <p:cNvPr id="7" name="TextBox 3"/>
            <p:cNvSpPr/>
            <p:nvPr/>
          </p:nvSpPr>
          <p:spPr bwMode="auto">
            <a:xfrm>
              <a:off x="2388595" y="5814766"/>
              <a:ext cx="6940359"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tx1">
                      <a:lumMod val="95000"/>
                      <a:lumOff val="5000"/>
                    </a:schemeClr>
                  </a:solidFill>
                  <a:latin typeface="Lato Light"/>
                  <a:ea typeface="Lato Light"/>
                  <a:cs typeface="Lato Light"/>
                </a:rPr>
                <a:t>This work is licensed under a </a:t>
              </a:r>
              <a:r>
                <a:rPr lang="en-GB" sz="800" u="sng">
                  <a:solidFill>
                    <a:schemeClr val="tx1">
                      <a:lumMod val="95000"/>
                      <a:lumOff val="5000"/>
                    </a:schemeClr>
                  </a:solidFill>
                  <a:latin typeface="Lato Light"/>
                  <a:ea typeface="Lato Light"/>
                  <a:cs typeface="Lato Light"/>
                  <a:hlinkClick r:id="rId2" tooltip="https://creativecommons.org/licenses/by/4.0/"/>
                </a:rPr>
                <a:t>Creative Commons Attribution 4.0 International License</a:t>
              </a:r>
              <a:r>
                <a:rPr lang="en-GB" sz="800">
                  <a:solidFill>
                    <a:schemeClr val="tx1">
                      <a:lumMod val="95000"/>
                      <a:lumOff val="5000"/>
                    </a:schemeClr>
                  </a:solidFill>
                  <a:latin typeface="Lato Light"/>
                  <a:ea typeface="Lato Light"/>
                  <a:cs typeface="Lato Light"/>
                </a:rPr>
                <a:t> with exception of the used material from other copyright holders.</a:t>
              </a:r>
              <a:endParaRPr lang="en-GB" sz="800" u="none" strike="noStrike" cap="none" spc="0">
                <a:ln>
                  <a:noFill/>
                </a:ln>
                <a:solidFill>
                  <a:schemeClr val="tx1">
                    <a:lumMod val="95000"/>
                    <a:lumOff val="5000"/>
                  </a:schemeClr>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5" name="Title 2"/>
          <p:cNvSpPr>
            <a:spLocks noGrp="1"/>
          </p:cNvSpPr>
          <p:nvPr>
            <p:ph type="title"/>
          </p:nvPr>
        </p:nvSpPr>
        <p:spPr bwMode="auto">
          <a:xfrm>
            <a:off x="68436" y="39757"/>
            <a:ext cx="1892467" cy="594682"/>
          </a:xfrm>
        </p:spPr>
        <p:txBody>
          <a:bodyPr>
            <a:normAutofit/>
          </a:bodyPr>
          <a:lstStyle/>
          <a:p>
            <a:pPr algn="l">
              <a:defRPr/>
            </a:pPr>
            <a:r>
              <a:rPr lang="en-US" sz="2000"/>
              <a:t>Agenda</a:t>
            </a:r>
            <a:endParaRPr sz="2000"/>
          </a:p>
        </p:txBody>
      </p:sp>
      <p:sp>
        <p:nvSpPr>
          <p:cNvPr id="2" name="Textplatzhalter 1"/>
          <p:cNvSpPr>
            <a:spLocks noGrp="1"/>
          </p:cNvSpPr>
          <p:nvPr>
            <p:ph type="body" idx="1"/>
          </p:nvPr>
        </p:nvSpPr>
        <p:spPr bwMode="auto">
          <a:xfrm>
            <a:off x="859865" y="1510308"/>
            <a:ext cx="6625396" cy="3816424"/>
          </a:xfrm>
        </p:spPr>
        <p:txBody>
          <a:bodyPr/>
          <a:lstStyle/>
          <a:p>
            <a:pPr marL="342900" indent="-342900" algn="l">
              <a:spcBef>
                <a:spcPts val="300"/>
              </a:spcBef>
              <a:buFont typeface="Arial"/>
              <a:buChar char="•"/>
              <a:defRPr/>
            </a:pPr>
            <a:r>
              <a:rPr lang="de-DE" sz="1600" dirty="0" err="1">
                <a:solidFill>
                  <a:schemeClr val="tx1">
                    <a:lumMod val="95000"/>
                    <a:lumOff val="5000"/>
                  </a:schemeClr>
                </a:solidFill>
              </a:rPr>
              <a:t>Expectations</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Research </a:t>
            </a:r>
            <a:r>
              <a:rPr lang="de-DE" sz="1600" dirty="0" err="1">
                <a:solidFill>
                  <a:schemeClr val="tx1">
                    <a:lumMod val="95000"/>
                    <a:lumOff val="5000"/>
                  </a:schemeClr>
                </a:solidFill>
              </a:rPr>
              <a:t>data</a:t>
            </a:r>
            <a:r>
              <a:rPr lang="de-DE" sz="1600" dirty="0">
                <a:solidFill>
                  <a:schemeClr val="tx1">
                    <a:lumMod val="95000"/>
                    <a:lumOff val="5000"/>
                  </a:schemeClr>
                </a:solidFill>
              </a:rPr>
              <a:t> </a:t>
            </a:r>
            <a:r>
              <a:rPr lang="de-DE" sz="1600" dirty="0" err="1">
                <a:solidFill>
                  <a:schemeClr val="tx1">
                    <a:lumMod val="95000"/>
                    <a:lumOff val="5000"/>
                  </a:schemeClr>
                </a:solidFill>
              </a:rPr>
              <a:t>and</a:t>
            </a:r>
            <a:r>
              <a:rPr lang="de-DE" sz="1600" dirty="0">
                <a:solidFill>
                  <a:schemeClr val="tx1">
                    <a:lumMod val="95000"/>
                    <a:lumOff val="5000"/>
                  </a:schemeClr>
                </a:solidFill>
              </a:rPr>
              <a:t> </a:t>
            </a:r>
            <a:r>
              <a:rPr lang="de-DE" sz="1600" dirty="0" err="1">
                <a:solidFill>
                  <a:schemeClr val="tx1">
                    <a:lumMod val="95000"/>
                    <a:lumOff val="5000"/>
                  </a:schemeClr>
                </a:solidFill>
              </a:rPr>
              <a:t>research</a:t>
            </a:r>
            <a:r>
              <a:rPr lang="de-DE" sz="1600" dirty="0">
                <a:solidFill>
                  <a:schemeClr val="tx1">
                    <a:lumMod val="95000"/>
                    <a:lumOff val="5000"/>
                  </a:schemeClr>
                </a:solidFill>
              </a:rPr>
              <a:t> </a:t>
            </a:r>
            <a:r>
              <a:rPr lang="de-DE" sz="1600" dirty="0" err="1">
                <a:solidFill>
                  <a:schemeClr val="tx1">
                    <a:lumMod val="95000"/>
                    <a:lumOff val="5000"/>
                  </a:schemeClr>
                </a:solidFill>
              </a:rPr>
              <a:t>data</a:t>
            </a:r>
            <a:r>
              <a:rPr lang="de-DE" sz="1600" dirty="0">
                <a:solidFill>
                  <a:schemeClr val="tx1">
                    <a:lumMod val="95000"/>
                    <a:lumOff val="5000"/>
                  </a:schemeClr>
                </a:solidFill>
              </a:rPr>
              <a:t> </a:t>
            </a:r>
            <a:r>
              <a:rPr lang="de-DE" sz="1600" dirty="0" err="1">
                <a:solidFill>
                  <a:schemeClr val="tx1">
                    <a:lumMod val="95000"/>
                    <a:lumOff val="5000"/>
                  </a:schemeClr>
                </a:solidFill>
              </a:rPr>
              <a:t>management</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Research </a:t>
            </a:r>
            <a:r>
              <a:rPr lang="de-DE" sz="1600" dirty="0" err="1">
                <a:solidFill>
                  <a:schemeClr val="tx1">
                    <a:lumMod val="95000"/>
                    <a:lumOff val="5000"/>
                  </a:schemeClr>
                </a:solidFill>
              </a:rPr>
              <a:t>data</a:t>
            </a:r>
            <a:r>
              <a:rPr lang="de-DE" sz="1600" dirty="0">
                <a:solidFill>
                  <a:schemeClr val="tx1">
                    <a:lumMod val="95000"/>
                    <a:lumOff val="5000"/>
                  </a:schemeClr>
                </a:solidFill>
              </a:rPr>
              <a:t> </a:t>
            </a:r>
            <a:r>
              <a:rPr lang="de-DE" sz="1600" dirty="0" err="1">
                <a:solidFill>
                  <a:schemeClr val="tx1">
                    <a:lumMod val="95000"/>
                    <a:lumOff val="5000"/>
                  </a:schemeClr>
                </a:solidFill>
              </a:rPr>
              <a:t>lifecycle</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Data </a:t>
            </a:r>
            <a:r>
              <a:rPr lang="de-DE" sz="1600" dirty="0" err="1">
                <a:solidFill>
                  <a:schemeClr val="tx1">
                    <a:lumMod val="95000"/>
                    <a:lumOff val="5000"/>
                  </a:schemeClr>
                </a:solidFill>
              </a:rPr>
              <a:t>organisation</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err="1">
                <a:solidFill>
                  <a:schemeClr val="tx1">
                    <a:lumMod val="95000"/>
                    <a:lumOff val="5000"/>
                  </a:schemeClr>
                </a:solidFill>
              </a:rPr>
              <a:t>Documentation</a:t>
            </a:r>
            <a:r>
              <a:rPr lang="de-DE" sz="1600" dirty="0">
                <a:solidFill>
                  <a:schemeClr val="tx1">
                    <a:lumMod val="95000"/>
                    <a:lumOff val="5000"/>
                  </a:schemeClr>
                </a:solidFill>
              </a:rPr>
              <a:t> &amp; </a:t>
            </a:r>
            <a:r>
              <a:rPr lang="de-DE" sz="1600" dirty="0" err="1">
                <a:solidFill>
                  <a:schemeClr val="tx1">
                    <a:lumMod val="95000"/>
                    <a:lumOff val="5000"/>
                  </a:schemeClr>
                </a:solidFill>
              </a:rPr>
              <a:t>metadata</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Data </a:t>
            </a:r>
            <a:r>
              <a:rPr lang="de-DE" sz="1600" dirty="0" err="1">
                <a:solidFill>
                  <a:schemeClr val="tx1">
                    <a:lumMod val="95000"/>
                    <a:lumOff val="5000"/>
                  </a:schemeClr>
                </a:solidFill>
              </a:rPr>
              <a:t>formats</a:t>
            </a:r>
            <a:r>
              <a:rPr lang="de-DE" sz="1600" dirty="0">
                <a:solidFill>
                  <a:schemeClr val="tx1">
                    <a:lumMod val="95000"/>
                    <a:lumOff val="5000"/>
                  </a:schemeClr>
                </a:solidFill>
              </a:rPr>
              <a:t> </a:t>
            </a:r>
            <a:endParaRPr lang="de-DE" sz="1600" dirty="0"/>
          </a:p>
          <a:p>
            <a:pPr marL="342900" indent="-342900" algn="l">
              <a:spcBef>
                <a:spcPts val="300"/>
              </a:spcBef>
              <a:buFont typeface="Arial"/>
              <a:buChar char="•"/>
              <a:defRPr/>
            </a:pPr>
            <a:endParaRPr lang="de-DE" sz="1600" dirty="0">
              <a:solidFill>
                <a:schemeClr val="tx1">
                  <a:lumMod val="95000"/>
                  <a:lumOff val="5000"/>
                </a:schemeClr>
              </a:solidFill>
            </a:endParaRPr>
          </a:p>
          <a:p>
            <a:pPr algn="l">
              <a:spcBef>
                <a:spcPts val="300"/>
              </a:spcBef>
              <a:defRPr/>
            </a:pPr>
            <a:r>
              <a:rPr lang="de-DE" sz="1600" dirty="0">
                <a:solidFill>
                  <a:schemeClr val="tx1">
                    <a:lumMod val="95000"/>
                    <a:lumOff val="5000"/>
                  </a:schemeClr>
                </a:solidFill>
              </a:rPr>
              <a:t>BREAK</a:t>
            </a:r>
          </a:p>
          <a:p>
            <a:pPr algn="l">
              <a:spcBef>
                <a:spcPts val="300"/>
              </a:spcBef>
              <a:defRPr/>
            </a:pPr>
            <a:endParaRPr sz="1600" dirty="0"/>
          </a:p>
          <a:p>
            <a:pPr marL="342900" indent="-342900" algn="l">
              <a:spcBef>
                <a:spcPts val="300"/>
              </a:spcBef>
              <a:buFont typeface="Arial"/>
              <a:buChar char="•"/>
              <a:defRPr/>
            </a:pPr>
            <a:r>
              <a:rPr lang="de-DE" sz="1600" dirty="0">
                <a:solidFill>
                  <a:schemeClr val="tx1">
                    <a:lumMod val="95000"/>
                    <a:lumOff val="5000"/>
                  </a:schemeClr>
                </a:solidFill>
              </a:rPr>
              <a:t>Back </a:t>
            </a:r>
            <a:r>
              <a:rPr lang="de-DE" sz="1600" dirty="0" err="1">
                <a:solidFill>
                  <a:schemeClr val="tx1">
                    <a:lumMod val="95000"/>
                    <a:lumOff val="5000"/>
                  </a:schemeClr>
                </a:solidFill>
              </a:rPr>
              <a:t>up</a:t>
            </a:r>
            <a:r>
              <a:rPr lang="de-DE" sz="1600" dirty="0">
                <a:solidFill>
                  <a:schemeClr val="tx1">
                    <a:lumMod val="95000"/>
                    <a:lumOff val="5000"/>
                  </a:schemeClr>
                </a:solidFill>
              </a:rPr>
              <a:t> &amp; </a:t>
            </a:r>
            <a:r>
              <a:rPr lang="de-DE" sz="1600" dirty="0" err="1">
                <a:solidFill>
                  <a:schemeClr val="tx1">
                    <a:lumMod val="95000"/>
                    <a:lumOff val="5000"/>
                  </a:schemeClr>
                </a:solidFill>
              </a:rPr>
              <a:t>long</a:t>
            </a:r>
            <a:r>
              <a:rPr lang="de-DE" sz="1600" dirty="0">
                <a:solidFill>
                  <a:schemeClr val="tx1">
                    <a:lumMod val="95000"/>
                    <a:lumOff val="5000"/>
                  </a:schemeClr>
                </a:solidFill>
              </a:rPr>
              <a:t>-term </a:t>
            </a:r>
            <a:r>
              <a:rPr lang="de-DE" sz="1600" dirty="0" err="1">
                <a:solidFill>
                  <a:schemeClr val="tx1">
                    <a:lumMod val="95000"/>
                    <a:lumOff val="5000"/>
                  </a:schemeClr>
                </a:solidFill>
              </a:rPr>
              <a:t>storage</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FAIR </a:t>
            </a:r>
            <a:r>
              <a:rPr lang="de-DE" sz="1600" dirty="0" err="1">
                <a:solidFill>
                  <a:schemeClr val="tx1">
                    <a:lumMod val="95000"/>
                    <a:lumOff val="5000"/>
                  </a:schemeClr>
                </a:solidFill>
              </a:rPr>
              <a:t>principles</a:t>
            </a:r>
            <a:r>
              <a:rPr lang="de-DE" sz="1600" dirty="0">
                <a:solidFill>
                  <a:schemeClr val="tx1">
                    <a:lumMod val="95000"/>
                    <a:lumOff val="5000"/>
                  </a:schemeClr>
                </a:solidFill>
              </a:rPr>
              <a:t> </a:t>
            </a:r>
            <a:r>
              <a:rPr lang="de-DE" sz="1600" dirty="0" err="1">
                <a:solidFill>
                  <a:schemeClr val="tx1">
                    <a:lumMod val="95000"/>
                    <a:lumOff val="5000"/>
                  </a:schemeClr>
                </a:solidFill>
              </a:rPr>
              <a:t>and</a:t>
            </a:r>
            <a:r>
              <a:rPr lang="de-DE" sz="1600" dirty="0">
                <a:solidFill>
                  <a:schemeClr val="tx1">
                    <a:lumMod val="95000"/>
                    <a:lumOff val="5000"/>
                  </a:schemeClr>
                </a:solidFill>
              </a:rPr>
              <a:t> Open X</a:t>
            </a:r>
          </a:p>
          <a:p>
            <a:pPr marL="342900" indent="-342900" algn="l">
              <a:spcBef>
                <a:spcPts val="300"/>
              </a:spcBef>
              <a:buFont typeface="Arial"/>
              <a:buChar char="•"/>
              <a:defRPr/>
            </a:pPr>
            <a:r>
              <a:rPr lang="de-DE" sz="1600" dirty="0">
                <a:solidFill>
                  <a:schemeClr val="tx1">
                    <a:lumMod val="95000"/>
                    <a:lumOff val="5000"/>
                  </a:schemeClr>
                </a:solidFill>
              </a:rPr>
              <a:t>Data </a:t>
            </a:r>
            <a:r>
              <a:rPr lang="de-DE" sz="1600" dirty="0" err="1">
                <a:solidFill>
                  <a:schemeClr val="tx1">
                    <a:lumMod val="95000"/>
                    <a:lumOff val="5000"/>
                  </a:schemeClr>
                </a:solidFill>
              </a:rPr>
              <a:t>publication</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Data </a:t>
            </a:r>
            <a:r>
              <a:rPr lang="de-DE" sz="1600" dirty="0" err="1">
                <a:solidFill>
                  <a:schemeClr val="tx1">
                    <a:lumMod val="95000"/>
                    <a:lumOff val="5000"/>
                  </a:schemeClr>
                </a:solidFill>
              </a:rPr>
              <a:t>management</a:t>
            </a:r>
            <a:r>
              <a:rPr lang="de-DE" sz="1600" dirty="0">
                <a:solidFill>
                  <a:schemeClr val="tx1">
                    <a:lumMod val="95000"/>
                    <a:lumOff val="5000"/>
                  </a:schemeClr>
                </a:solidFill>
              </a:rPr>
              <a:t> plan (DMP)</a:t>
            </a:r>
            <a:endParaRPr sz="1600" dirty="0"/>
          </a:p>
          <a:p>
            <a:pPr marL="342900" indent="-342900" algn="l">
              <a:spcBef>
                <a:spcPts val="300"/>
              </a:spcBef>
              <a:buFont typeface="Arial"/>
              <a:buChar char="•"/>
              <a:defRPr/>
            </a:pPr>
            <a:r>
              <a:rPr lang="de-DE" sz="1600" dirty="0">
                <a:solidFill>
                  <a:schemeClr val="tx1">
                    <a:lumMod val="95000"/>
                    <a:lumOff val="5000"/>
                  </a:schemeClr>
                </a:solidFill>
              </a:rPr>
              <a:t>RDM </a:t>
            </a:r>
            <a:r>
              <a:rPr lang="de-DE" sz="1600" dirty="0" err="1">
                <a:solidFill>
                  <a:schemeClr val="tx1">
                    <a:lumMod val="95000"/>
                    <a:lumOff val="5000"/>
                  </a:schemeClr>
                </a:solidFill>
              </a:rPr>
              <a:t>related</a:t>
            </a:r>
            <a:r>
              <a:rPr lang="de-DE" sz="1600" dirty="0">
                <a:solidFill>
                  <a:schemeClr val="tx1">
                    <a:lumMod val="95000"/>
                    <a:lumOff val="5000"/>
                  </a:schemeClr>
                </a:solidFill>
              </a:rPr>
              <a:t> </a:t>
            </a:r>
            <a:r>
              <a:rPr lang="de-DE" sz="1600" dirty="0" err="1">
                <a:solidFill>
                  <a:schemeClr val="tx1">
                    <a:lumMod val="95000"/>
                    <a:lumOff val="5000"/>
                  </a:schemeClr>
                </a:solidFill>
              </a:rPr>
              <a:t>organisations</a:t>
            </a:r>
            <a:r>
              <a:rPr lang="de-DE" sz="1600" dirty="0">
                <a:solidFill>
                  <a:schemeClr val="tx1">
                    <a:lumMod val="95000"/>
                    <a:lumOff val="5000"/>
                  </a:schemeClr>
                </a:solidFill>
              </a:rPr>
              <a:t> &amp; </a:t>
            </a:r>
            <a:r>
              <a:rPr lang="de-DE" sz="1600" dirty="0" err="1">
                <a:solidFill>
                  <a:schemeClr val="tx1">
                    <a:lumMod val="95000"/>
                    <a:lumOff val="5000"/>
                  </a:schemeClr>
                </a:solidFill>
              </a:rPr>
              <a:t>funder</a:t>
            </a:r>
            <a:r>
              <a:rPr lang="de-DE" sz="1600" dirty="0">
                <a:solidFill>
                  <a:schemeClr val="tx1">
                    <a:lumMod val="95000"/>
                    <a:lumOff val="5000"/>
                  </a:schemeClr>
                </a:solidFill>
              </a:rPr>
              <a:t> </a:t>
            </a:r>
            <a:r>
              <a:rPr lang="de-DE" sz="1600" dirty="0" err="1">
                <a:solidFill>
                  <a:schemeClr val="tx1">
                    <a:lumMod val="95000"/>
                    <a:lumOff val="5000"/>
                  </a:schemeClr>
                </a:solidFill>
              </a:rPr>
              <a:t>requirements</a:t>
            </a:r>
            <a:endParaRPr lang="de-DE" sz="1600" dirty="0">
              <a:solidFill>
                <a:schemeClr val="tx1">
                  <a:lumMod val="95000"/>
                  <a:lumOff val="5000"/>
                </a:schemeClr>
              </a:solidFill>
            </a:endParaRPr>
          </a:p>
          <a:p>
            <a:pPr marL="342900" indent="-342900" algn="l">
              <a:spcBef>
                <a:spcPts val="300"/>
              </a:spcBef>
              <a:buFont typeface="Arial"/>
              <a:buChar char="•"/>
              <a:defRPr/>
            </a:pPr>
            <a:r>
              <a:rPr lang="de-DE" sz="1600" dirty="0">
                <a:solidFill>
                  <a:schemeClr val="tx1">
                    <a:lumMod val="95000"/>
                    <a:lumOff val="5000"/>
                  </a:schemeClr>
                </a:solidFill>
              </a:rPr>
              <a:t>RDM @ CAU</a:t>
            </a:r>
            <a:endParaRPr sz="1600" dirty="0"/>
          </a:p>
          <a:p>
            <a:pPr marL="342900" indent="-342900" algn="l">
              <a:spcBef>
                <a:spcPts val="300"/>
              </a:spcBef>
              <a:buFont typeface="Arial"/>
              <a:buChar char="•"/>
              <a:defRPr/>
            </a:pPr>
            <a:endParaRPr lang="de-DE" sz="1600" dirty="0">
              <a:solidFill>
                <a:schemeClr val="tx1">
                  <a:lumMod val="95000"/>
                  <a:lumOff val="5000"/>
                </a:schemeClr>
              </a:solidFill>
            </a:endParaRPr>
          </a:p>
        </p:txBody>
      </p:sp>
      <p:sp>
        <p:nvSpPr>
          <p:cNvPr id="9" name="Rechteck 8"/>
          <p:cNvSpPr/>
          <p:nvPr/>
        </p:nvSpPr>
        <p:spPr bwMode="auto">
          <a:xfrm>
            <a:off x="9409043" y="5470748"/>
            <a:ext cx="1172562" cy="215444"/>
          </a:xfrm>
          <a:prstGeom prst="rect">
            <a:avLst/>
          </a:prstGeom>
        </p:spPr>
        <p:txBody>
          <a:bodyPr wrap="square">
            <a:spAutoFit/>
          </a:bodyPr>
          <a:lstStyle/>
          <a:p>
            <a:pPr>
              <a:defRPr/>
            </a:pPr>
            <a:r>
              <a:rPr lang="de-DE" sz="800">
                <a:solidFill>
                  <a:schemeClr val="tx1">
                    <a:lumMod val="95000"/>
                    <a:lumOff val="5000"/>
                  </a:schemeClr>
                </a:solidFill>
              </a:rPr>
              <a:t>Quelle pixabay.com</a:t>
            </a:r>
            <a:endParaRPr/>
          </a:p>
        </p:txBody>
      </p:sp>
      <p:pic>
        <p:nvPicPr>
          <p:cNvPr id="14" name="Grafik 13"/>
          <p:cNvPicPr>
            <a:picLocks noChangeAspect="1"/>
          </p:cNvPicPr>
          <p:nvPr/>
        </p:nvPicPr>
        <p:blipFill>
          <a:blip r:embed="rId4"/>
          <a:stretch/>
        </p:blipFill>
        <p:spPr bwMode="auto">
          <a:xfrm flipH="1">
            <a:off x="7629277" y="1719318"/>
            <a:ext cx="3240360" cy="379822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39</a:t>
            </a:fld>
            <a:endParaRPr lang="en-GB"/>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Back up &amp; long-term storage</a:t>
            </a:r>
            <a:endParaRPr/>
          </a:p>
        </p:txBody>
      </p:sp>
      <p:sp>
        <p:nvSpPr>
          <p:cNvPr id="2" name="Titel 1"/>
          <p:cNvSpPr>
            <a:spLocks noGrp="1"/>
          </p:cNvSpPr>
          <p:nvPr>
            <p:ph type="title"/>
          </p:nvPr>
        </p:nvSpPr>
        <p:spPr bwMode="auto">
          <a:xfrm>
            <a:off x="295105" y="591064"/>
            <a:ext cx="8702324" cy="835303"/>
          </a:xfrm>
        </p:spPr>
        <p:txBody>
          <a:bodyPr/>
          <a:lstStyle/>
          <a:p>
            <a:pPr>
              <a:defRPr/>
            </a:pPr>
            <a:r>
              <a:rPr lang="de-DE"/>
              <a:t>Back up vs. long-term storage</a:t>
            </a:r>
          </a:p>
        </p:txBody>
      </p:sp>
      <p:graphicFrame>
        <p:nvGraphicFramePr>
          <p:cNvPr id="3" name="Tabelle 2"/>
          <p:cNvGraphicFramePr>
            <a:graphicFrameLocks noGrp="1"/>
          </p:cNvGraphicFramePr>
          <p:nvPr/>
        </p:nvGraphicFramePr>
        <p:xfrm>
          <a:off x="330708" y="1510308"/>
          <a:ext cx="10394912" cy="2560320"/>
        </p:xfrm>
        <a:graphic>
          <a:graphicData uri="http://schemas.openxmlformats.org/drawingml/2006/table">
            <a:tbl>
              <a:tblPr firstRow="1" bandRow="1">
                <a:tableStyleId>{C9539B30-7BC3-D7BD-748D-1B8EB97B3F95}</a:tableStyleId>
              </a:tblPr>
              <a:tblGrid>
                <a:gridCol w="5197456">
                  <a:extLst>
                    <a:ext uri="{9D8B030D-6E8A-4147-A177-3AD203B41FA5}">
                      <a16:colId xmlns:a16="http://schemas.microsoft.com/office/drawing/2014/main" val="20000"/>
                    </a:ext>
                  </a:extLst>
                </a:gridCol>
                <a:gridCol w="5197456">
                  <a:extLst>
                    <a:ext uri="{9D8B030D-6E8A-4147-A177-3AD203B41FA5}">
                      <a16:colId xmlns:a16="http://schemas.microsoft.com/office/drawing/2014/main" val="20001"/>
                    </a:ext>
                  </a:extLst>
                </a:gridCol>
              </a:tblGrid>
              <a:tr h="370840">
                <a:tc>
                  <a:txBody>
                    <a:bodyPr/>
                    <a:lstStyle/>
                    <a:p>
                      <a:pPr algn="l">
                        <a:defRPr/>
                      </a:pPr>
                      <a:r>
                        <a:rPr lang="de-DE" sz="2400">
                          <a:latin typeface="Lato Light"/>
                        </a:rPr>
                        <a:t>Back up</a:t>
                      </a:r>
                    </a:p>
                  </a:txBody>
                  <a:tcPr>
                    <a:solidFill>
                      <a:schemeClr val="bg1">
                        <a:lumMod val="85000"/>
                      </a:schemeClr>
                    </a:solidFill>
                  </a:tcPr>
                </a:tc>
                <a:tc>
                  <a:txBody>
                    <a:bodyPr/>
                    <a:lstStyle/>
                    <a:p>
                      <a:pPr algn="l">
                        <a:defRPr/>
                      </a:pPr>
                      <a:r>
                        <a:rPr lang="de-DE" sz="2400">
                          <a:latin typeface="Lato Light"/>
                        </a:rPr>
                        <a:t>Long-term storage</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pPr marL="342900" indent="-342900" algn="l">
                        <a:buFont typeface="Arial"/>
                        <a:buChar char="•"/>
                        <a:defRPr/>
                      </a:pPr>
                      <a:r>
                        <a:rPr lang="en-US" sz="2400">
                          <a:solidFill>
                            <a:schemeClr val="tx1"/>
                          </a:solidFill>
                          <a:latin typeface="Lato Light"/>
                        </a:rPr>
                        <a:t>Automatic backup of all data to prevent data loss (technical, e.g. defective, or human, e.g. accidentally deleted)</a:t>
                      </a:r>
                      <a:endParaRPr/>
                    </a:p>
                    <a:p>
                      <a:pPr marL="342900" indent="-342900" algn="l">
                        <a:buFont typeface="Arial"/>
                        <a:buChar char="•"/>
                        <a:defRPr/>
                      </a:pPr>
                      <a:r>
                        <a:rPr lang="en-US" sz="2400">
                          <a:solidFill>
                            <a:schemeClr val="tx1"/>
                          </a:solidFill>
                          <a:latin typeface="Lato Light"/>
                        </a:rPr>
                        <a:t>All versions</a:t>
                      </a:r>
                      <a:endParaRPr lang="de-DE" sz="2400">
                        <a:solidFill>
                          <a:schemeClr val="tx1"/>
                        </a:solidFill>
                        <a:latin typeface="Lato Light"/>
                      </a:endParaRPr>
                    </a:p>
                  </a:txBody>
                  <a:tcPr>
                    <a:solidFill>
                      <a:schemeClr val="bg1">
                        <a:lumMod val="85000"/>
                      </a:schemeClr>
                    </a:solidFill>
                  </a:tcPr>
                </a:tc>
                <a:tc>
                  <a:txBody>
                    <a:bodyPr/>
                    <a:lstStyle/>
                    <a:p>
                      <a:pPr marL="342900" indent="-342900" algn="l">
                        <a:lnSpc>
                          <a:spcPct val="110000"/>
                        </a:lnSpc>
                        <a:buFont typeface="Arial"/>
                        <a:buChar char="•"/>
                        <a:defRPr/>
                      </a:pPr>
                      <a:r>
                        <a:rPr lang="en-US" sz="2400">
                          <a:latin typeface="Lato Light"/>
                        </a:rPr>
                        <a:t>Storage of only selected data</a:t>
                      </a:r>
                      <a:endParaRPr/>
                    </a:p>
                    <a:p>
                      <a:pPr marL="342900" indent="-342900" algn="l">
                        <a:lnSpc>
                          <a:spcPct val="110000"/>
                        </a:lnSpc>
                        <a:buFont typeface="Arial"/>
                        <a:buChar char="•"/>
                        <a:defRPr/>
                      </a:pPr>
                      <a:r>
                        <a:rPr lang="en-US" sz="2400">
                          <a:latin typeface="Lato Light"/>
                        </a:rPr>
                        <a:t>Final versions only</a:t>
                      </a:r>
                      <a:endParaRPr/>
                    </a:p>
                    <a:p>
                      <a:pPr marL="342900" indent="-342900" algn="l">
                        <a:lnSpc>
                          <a:spcPct val="110000"/>
                        </a:lnSpc>
                        <a:buFont typeface="Arial"/>
                        <a:buChar char="•"/>
                        <a:defRPr/>
                      </a:pPr>
                      <a:r>
                        <a:rPr lang="en-US" sz="2400">
                          <a:latin typeface="Lato Light"/>
                        </a:rPr>
                        <a:t>Integrity backup</a:t>
                      </a:r>
                      <a:endParaRPr/>
                    </a:p>
                    <a:p>
                      <a:pPr marL="342900" indent="-342900" algn="l">
                        <a:lnSpc>
                          <a:spcPct val="110000"/>
                        </a:lnSpc>
                        <a:buFont typeface="Arial"/>
                        <a:buChar char="•"/>
                        <a:defRPr/>
                      </a:pPr>
                      <a:r>
                        <a:rPr lang="en-US" sz="2400">
                          <a:latin typeface="Lato Light"/>
                        </a:rPr>
                        <a:t>Long-term storage</a:t>
                      </a:r>
                      <a:endParaRPr/>
                    </a:p>
                    <a:p>
                      <a:pPr marL="342900" indent="-342900" algn="l">
                        <a:lnSpc>
                          <a:spcPct val="110000"/>
                        </a:lnSpc>
                        <a:buFont typeface="Arial"/>
                        <a:buChar char="•"/>
                        <a:defRPr/>
                      </a:pPr>
                      <a:r>
                        <a:rPr lang="en-US" sz="2400">
                          <a:latin typeface="Lato Light"/>
                        </a:rPr>
                        <a:t>Searchability</a:t>
                      </a:r>
                      <a:endParaRPr lang="de-DE" sz="2400">
                        <a:latin typeface="Lato Light"/>
                      </a:endParaRPr>
                    </a:p>
                  </a:txBody>
                  <a:tcPr>
                    <a:solidFill>
                      <a:schemeClr val="bg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40</a:t>
            </a:fld>
            <a:endParaRPr lang="en-GB"/>
          </a:p>
        </p:txBody>
      </p:sp>
      <p:sp>
        <p:nvSpPr>
          <p:cNvPr id="5" name="Text Placeholder 3"/>
          <p:cNvSpPr>
            <a:spLocks noGrp="1"/>
          </p:cNvSpPr>
          <p:nvPr>
            <p:ph type="body" sz="quarter" idx="10"/>
          </p:nvPr>
        </p:nvSpPr>
        <p:spPr bwMode="auto">
          <a:xfrm>
            <a:off x="315369" y="1453236"/>
            <a:ext cx="5184000" cy="4809600"/>
          </a:xfrm>
        </p:spPr>
        <p:txBody>
          <a:bodyPr/>
          <a:lstStyle/>
          <a:p>
            <a:pPr>
              <a:defRPr/>
            </a:pPr>
            <a:r>
              <a:rPr lang="en-US"/>
              <a:t>Findable</a:t>
            </a:r>
            <a:endParaRPr/>
          </a:p>
          <a:p>
            <a:pPr lvl="1">
              <a:defRPr/>
            </a:pPr>
            <a:r>
              <a:rPr lang="en-US"/>
              <a:t>F1. (Meta)data are assigned a globally unique and persistent identifier</a:t>
            </a:r>
            <a:endParaRPr/>
          </a:p>
          <a:p>
            <a:pPr lvl="1">
              <a:defRPr/>
            </a:pPr>
            <a:r>
              <a:rPr lang="en-US"/>
              <a:t>F2. Data are described with rich metadata (defined by R1 below)</a:t>
            </a:r>
            <a:endParaRPr/>
          </a:p>
          <a:p>
            <a:pPr lvl="1">
              <a:defRPr/>
            </a:pPr>
            <a:r>
              <a:rPr lang="en-US"/>
              <a:t>F3. Metadata clearly and explicitly include the identifier of the data they describe</a:t>
            </a:r>
            <a:endParaRPr/>
          </a:p>
          <a:p>
            <a:pPr lvl="1">
              <a:defRPr/>
            </a:pPr>
            <a:r>
              <a:rPr lang="en-US"/>
              <a:t>F4. (Meta)data are registered or indexed in a searchable resource</a:t>
            </a:r>
            <a:endParaRPr/>
          </a:p>
        </p:txBody>
      </p:sp>
      <p:sp>
        <p:nvSpPr>
          <p:cNvPr id="6" name="Text Placeholder 4"/>
          <p:cNvSpPr>
            <a:spLocks noGrp="1"/>
          </p:cNvSpPr>
          <p:nvPr>
            <p:ph type="body" sz="quarter" idx="11"/>
          </p:nvPr>
        </p:nvSpPr>
        <p:spPr bwMode="auto">
          <a:xfrm>
            <a:off x="5760781" y="1453236"/>
            <a:ext cx="5184000" cy="4809600"/>
          </a:xfrm>
        </p:spPr>
        <p:txBody>
          <a:bodyPr/>
          <a:lstStyle/>
          <a:p>
            <a:pPr>
              <a:defRPr/>
            </a:pPr>
            <a:r>
              <a:rPr lang="en-US"/>
              <a:t>Accessible</a:t>
            </a:r>
            <a:endParaRPr/>
          </a:p>
          <a:p>
            <a:pPr lvl="1">
              <a:defRPr/>
            </a:pPr>
            <a:r>
              <a:rPr lang="en-US"/>
              <a:t>A1. (Meta)data are retrievable by their identifier using a standardised communications protocol</a:t>
            </a:r>
            <a:endParaRPr/>
          </a:p>
          <a:p>
            <a:pPr lvl="1">
              <a:defRPr/>
            </a:pPr>
            <a:r>
              <a:rPr lang="en-US"/>
              <a:t>A1.1 The protocol is open, free, and universally implementable</a:t>
            </a:r>
            <a:endParaRPr/>
          </a:p>
          <a:p>
            <a:pPr lvl="1">
              <a:defRPr/>
            </a:pPr>
            <a:r>
              <a:rPr lang="en-US"/>
              <a:t>A1.2 The protocol allows for an authentication and authorisation procedure, where necessary</a:t>
            </a:r>
            <a:endParaRPr/>
          </a:p>
          <a:p>
            <a:pPr lvl="1">
              <a:defRPr/>
            </a:pPr>
            <a:r>
              <a:rPr lang="en-US"/>
              <a:t>A2. Metadata are accessible, even when the data are no longer available</a:t>
            </a:r>
            <a:endParaRPr/>
          </a:p>
          <a:p>
            <a:pPr>
              <a:defRPr/>
            </a:pPr>
            <a:endParaRPr lang="en-GB"/>
          </a:p>
        </p:txBody>
      </p:sp>
      <p:sp>
        <p:nvSpPr>
          <p:cNvPr id="7" name="Title 2"/>
          <p:cNvSpPr>
            <a:spLocks noGrp="1"/>
          </p:cNvSpPr>
          <p:nvPr>
            <p:ph type="title"/>
          </p:nvPr>
        </p:nvSpPr>
        <p:spPr bwMode="auto">
          <a:xfrm>
            <a:off x="286376" y="602997"/>
            <a:ext cx="8702324" cy="835303"/>
          </a:xfrm>
        </p:spPr>
        <p:txBody>
          <a:bodyPr/>
          <a:lstStyle/>
          <a:p>
            <a:pPr>
              <a:defRPr/>
            </a:pPr>
            <a:r>
              <a:rPr lang="en-US"/>
              <a:t>FAIR Data Principles</a:t>
            </a:r>
            <a:endParaRPr/>
          </a:p>
        </p:txBody>
      </p:sp>
      <p:pic>
        <p:nvPicPr>
          <p:cNvPr id="8" name="Graphic 6">
            <a:hlinkClick r:id="rId2"/>
          </p:cNvPr>
          <p:cNvPicPr>
            <a:picLocks noChangeAspect="1"/>
          </p:cNvPicPr>
          <p:nvPr/>
        </p:nvPicPr>
        <p:blipFill>
          <a:blip r:embed="rId3"/>
          <a:stretch/>
        </p:blipFill>
        <p:spPr bwMode="auto">
          <a:xfrm>
            <a:off x="9409695" y="5538467"/>
            <a:ext cx="1535086" cy="423133"/>
          </a:xfrm>
          <a:prstGeom prst="rect">
            <a:avLst/>
          </a:prstGeom>
        </p:spPr>
      </p:pic>
      <p:sp>
        <p:nvSpPr>
          <p:cNvPr id="9" name="Abgerundetes Rechteck 8"/>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FAIR Data Principles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41</a:t>
            </a:fld>
            <a:endParaRPr lang="en-GB"/>
          </a:p>
        </p:txBody>
      </p:sp>
      <p:sp>
        <p:nvSpPr>
          <p:cNvPr id="5" name="Text Placeholder 3"/>
          <p:cNvSpPr>
            <a:spLocks noGrp="1"/>
          </p:cNvSpPr>
          <p:nvPr>
            <p:ph type="body" sz="quarter" idx="10"/>
          </p:nvPr>
        </p:nvSpPr>
        <p:spPr bwMode="auto">
          <a:xfrm>
            <a:off x="315369" y="1525244"/>
            <a:ext cx="5184000" cy="4809600"/>
          </a:xfrm>
        </p:spPr>
        <p:txBody>
          <a:bodyPr/>
          <a:lstStyle/>
          <a:p>
            <a:pPr>
              <a:defRPr/>
            </a:pPr>
            <a:r>
              <a:rPr lang="en-US"/>
              <a:t>Interoperable</a:t>
            </a:r>
            <a:endParaRPr/>
          </a:p>
          <a:p>
            <a:pPr lvl="1">
              <a:defRPr/>
            </a:pPr>
            <a:r>
              <a:rPr lang="en-US"/>
              <a:t>I1. (Meta)data use a formal, accessible, shared, and broadly applicable language for knowledge representation.</a:t>
            </a:r>
            <a:endParaRPr/>
          </a:p>
          <a:p>
            <a:pPr lvl="1">
              <a:defRPr/>
            </a:pPr>
            <a:r>
              <a:rPr lang="en-US"/>
              <a:t>I2. (Meta)data use vocabularies that follow FAIR principles</a:t>
            </a:r>
            <a:endParaRPr/>
          </a:p>
          <a:p>
            <a:pPr lvl="1">
              <a:defRPr/>
            </a:pPr>
            <a:r>
              <a:rPr lang="en-US"/>
              <a:t>I3. (Meta)data include qualified references to other (meta)data</a:t>
            </a:r>
            <a:endParaRPr/>
          </a:p>
        </p:txBody>
      </p:sp>
      <p:sp>
        <p:nvSpPr>
          <p:cNvPr id="6" name="Text Placeholder 4"/>
          <p:cNvSpPr>
            <a:spLocks noGrp="1"/>
          </p:cNvSpPr>
          <p:nvPr>
            <p:ph type="body" sz="quarter" idx="11"/>
          </p:nvPr>
        </p:nvSpPr>
        <p:spPr bwMode="auto">
          <a:xfrm>
            <a:off x="5760781" y="1525244"/>
            <a:ext cx="5184000" cy="4809600"/>
          </a:xfrm>
        </p:spPr>
        <p:txBody>
          <a:bodyPr/>
          <a:lstStyle/>
          <a:p>
            <a:pPr>
              <a:defRPr/>
            </a:pPr>
            <a:r>
              <a:rPr lang="en-US"/>
              <a:t>Reusable</a:t>
            </a:r>
            <a:endParaRPr/>
          </a:p>
          <a:p>
            <a:pPr lvl="1">
              <a:defRPr/>
            </a:pPr>
            <a:r>
              <a:rPr lang="en-US"/>
              <a:t>R1. Meta(data) are richly described with a plurality of accurate and relevant attributes</a:t>
            </a:r>
            <a:endParaRPr/>
          </a:p>
          <a:p>
            <a:pPr lvl="1">
              <a:defRPr/>
            </a:pPr>
            <a:r>
              <a:rPr lang="en-US"/>
              <a:t>R1.1. (Meta)data are released with a clear and accessible data usage license</a:t>
            </a:r>
            <a:endParaRPr/>
          </a:p>
          <a:p>
            <a:pPr lvl="1">
              <a:defRPr/>
            </a:pPr>
            <a:r>
              <a:rPr lang="en-US"/>
              <a:t>R1.2. (Meta)data are associated with detailed provenance</a:t>
            </a:r>
            <a:endParaRPr/>
          </a:p>
          <a:p>
            <a:pPr lvl="1">
              <a:defRPr/>
            </a:pPr>
            <a:r>
              <a:rPr lang="en-US"/>
              <a:t>R1.3. (Meta)data meet domain-relevant community standards</a:t>
            </a:r>
            <a:endParaRPr/>
          </a:p>
          <a:p>
            <a:pPr>
              <a:defRPr/>
            </a:pPr>
            <a:endParaRPr lang="en-GB"/>
          </a:p>
        </p:txBody>
      </p:sp>
      <p:sp>
        <p:nvSpPr>
          <p:cNvPr id="7" name="Title 2"/>
          <p:cNvSpPr>
            <a:spLocks noGrp="1"/>
          </p:cNvSpPr>
          <p:nvPr>
            <p:ph type="title"/>
          </p:nvPr>
        </p:nvSpPr>
        <p:spPr bwMode="auto">
          <a:xfrm>
            <a:off x="315368" y="602997"/>
            <a:ext cx="8702324" cy="835303"/>
          </a:xfrm>
        </p:spPr>
        <p:txBody>
          <a:bodyPr/>
          <a:lstStyle/>
          <a:p>
            <a:pPr>
              <a:defRPr/>
            </a:pPr>
            <a:r>
              <a:rPr lang="en-US"/>
              <a:t>FAIR Data Principles (cont’d)</a:t>
            </a:r>
            <a:endParaRPr/>
          </a:p>
        </p:txBody>
      </p:sp>
      <p:pic>
        <p:nvPicPr>
          <p:cNvPr id="8" name="Graphic 5">
            <a:hlinkClick r:id="rId2"/>
          </p:cNvPr>
          <p:cNvPicPr>
            <a:picLocks noChangeAspect="1"/>
          </p:cNvPicPr>
          <p:nvPr/>
        </p:nvPicPr>
        <p:blipFill>
          <a:blip r:embed="rId3"/>
          <a:stretch/>
        </p:blipFill>
        <p:spPr bwMode="auto">
          <a:xfrm>
            <a:off x="9409695" y="5538467"/>
            <a:ext cx="1535086" cy="423133"/>
          </a:xfrm>
          <a:prstGeom prst="rect">
            <a:avLst/>
          </a:prstGeom>
        </p:spPr>
      </p:pic>
      <p:sp>
        <p:nvSpPr>
          <p:cNvPr id="9" name="Abgerundetes Rechteck 8"/>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FAIR Data Principles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42</a:t>
            </a:fld>
            <a:endParaRPr lang="en-GB"/>
          </a:p>
        </p:txBody>
      </p:sp>
      <p:sp>
        <p:nvSpPr>
          <p:cNvPr id="5" name="Text Placeholder 3"/>
          <p:cNvSpPr>
            <a:spLocks noGrp="1"/>
          </p:cNvSpPr>
          <p:nvPr>
            <p:ph type="body" sz="quarter" idx="10"/>
          </p:nvPr>
        </p:nvSpPr>
        <p:spPr bwMode="auto">
          <a:xfrm>
            <a:off x="315369" y="1525244"/>
            <a:ext cx="10482260" cy="3225424"/>
          </a:xfrm>
        </p:spPr>
        <p:txBody>
          <a:bodyPr/>
          <a:lstStyle/>
          <a:p>
            <a:pPr marL="0" indent="0">
              <a:buNone/>
              <a:defRPr/>
            </a:pPr>
            <a:r>
              <a:rPr lang="en-US" dirty="0"/>
              <a:t>Think about your own project and evaluate the handling of your research data against the FAIR principles.</a:t>
            </a:r>
            <a:endParaRPr dirty="0"/>
          </a:p>
          <a:p>
            <a:pPr>
              <a:defRPr/>
            </a:pPr>
            <a:endParaRPr lang="en-US" dirty="0"/>
          </a:p>
          <a:p>
            <a:pPr>
              <a:defRPr/>
            </a:pPr>
            <a:r>
              <a:rPr lang="en-US" dirty="0"/>
              <a:t>Which of the FAIR principles do you already comply with? </a:t>
            </a:r>
            <a:endParaRPr dirty="0"/>
          </a:p>
          <a:p>
            <a:pPr>
              <a:defRPr/>
            </a:pPr>
            <a:r>
              <a:rPr lang="en-US" dirty="0"/>
              <a:t>And where do you need to improve? </a:t>
            </a:r>
            <a:endParaRPr dirty="0"/>
          </a:p>
          <a:p>
            <a:pPr>
              <a:defRPr/>
            </a:pPr>
            <a:r>
              <a:rPr lang="en-US" dirty="0"/>
              <a:t>What do you need in order to comply with the FAIR principles?</a:t>
            </a:r>
            <a:endParaRPr dirty="0"/>
          </a:p>
        </p:txBody>
      </p:sp>
      <p:sp>
        <p:nvSpPr>
          <p:cNvPr id="7" name="Title 2"/>
          <p:cNvSpPr>
            <a:spLocks noGrp="1"/>
          </p:cNvSpPr>
          <p:nvPr>
            <p:ph type="title"/>
          </p:nvPr>
        </p:nvSpPr>
        <p:spPr bwMode="auto">
          <a:xfrm>
            <a:off x="315368" y="602997"/>
            <a:ext cx="8702324" cy="835303"/>
          </a:xfrm>
        </p:spPr>
        <p:txBody>
          <a:bodyPr/>
          <a:lstStyle/>
          <a:p>
            <a:pPr>
              <a:defRPr/>
            </a:pPr>
            <a:r>
              <a:rPr lang="en-US" dirty="0"/>
              <a:t>FAIR Data Principles</a:t>
            </a:r>
            <a:endParaRPr dirty="0"/>
          </a:p>
        </p:txBody>
      </p:sp>
      <p:sp>
        <p:nvSpPr>
          <p:cNvPr id="9" name="Abgerundetes Rechteck 8"/>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FAIR Data Principles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43</a:t>
            </a:fld>
            <a:endParaRPr lang="en-GB"/>
          </a:p>
        </p:txBody>
      </p:sp>
      <p:sp>
        <p:nvSpPr>
          <p:cNvPr id="5" name="Title 3"/>
          <p:cNvSpPr>
            <a:spLocks noGrp="1"/>
          </p:cNvSpPr>
          <p:nvPr>
            <p:ph type="title"/>
          </p:nvPr>
        </p:nvSpPr>
        <p:spPr bwMode="auto">
          <a:xfrm>
            <a:off x="315368" y="458981"/>
            <a:ext cx="8702324" cy="835303"/>
          </a:xfrm>
        </p:spPr>
        <p:txBody>
          <a:bodyPr/>
          <a:lstStyle/>
          <a:p>
            <a:pPr>
              <a:defRPr/>
            </a:pPr>
            <a:r>
              <a:rPr lang="en-GB"/>
              <a:t>Open Access</a:t>
            </a:r>
            <a:endParaRPr/>
          </a:p>
        </p:txBody>
      </p:sp>
      <p:sp>
        <p:nvSpPr>
          <p:cNvPr id="6" name="Text Placeholder 11"/>
          <p:cNvSpPr>
            <a:spLocks noGrp="1"/>
          </p:cNvSpPr>
          <p:nvPr>
            <p:ph type="body" idx="10"/>
          </p:nvPr>
        </p:nvSpPr>
        <p:spPr bwMode="auto">
          <a:xfrm>
            <a:off x="315367" y="1308217"/>
            <a:ext cx="10629413" cy="4810603"/>
          </a:xfrm>
        </p:spPr>
        <p:txBody>
          <a:bodyPr>
            <a:normAutofit fontScale="92500" lnSpcReduction="10000"/>
          </a:bodyPr>
          <a:lstStyle/>
          <a:p>
            <a:pPr>
              <a:defRPr/>
            </a:pPr>
            <a:r>
              <a:rPr lang="en-GB" dirty="0"/>
              <a:t>Distribution of research output online, </a:t>
            </a:r>
            <a:r>
              <a:rPr lang="en-GB" b="1" dirty="0">
                <a:latin typeface="Lato Semibold"/>
                <a:ea typeface="Lato Semibold"/>
                <a:cs typeface="Lato Semibold"/>
              </a:rPr>
              <a:t>freely available</a:t>
            </a:r>
            <a:r>
              <a:rPr lang="en-GB" dirty="0"/>
              <a:t> for everyone</a:t>
            </a:r>
            <a:endParaRPr dirty="0"/>
          </a:p>
          <a:p>
            <a:pPr lvl="1">
              <a:defRPr/>
            </a:pPr>
            <a:r>
              <a:rPr lang="en-GB" b="1" u="sng" dirty="0">
                <a:hlinkClick r:id="rId2" tooltip="https://pantonprinciples.org/index.html"/>
              </a:rPr>
              <a:t>Panton Principles</a:t>
            </a:r>
            <a:r>
              <a:rPr lang="en-GB" b="1" dirty="0"/>
              <a:t>:</a:t>
            </a:r>
            <a:r>
              <a:rPr lang="en-GB" dirty="0"/>
              <a:t> </a:t>
            </a:r>
            <a:r>
              <a:rPr lang="en-GB" b="1" dirty="0">
                <a:latin typeface="Lato Semibold"/>
                <a:ea typeface="Lato Semibold"/>
                <a:cs typeface="Lato Semibold"/>
              </a:rPr>
              <a:t>no restrictions</a:t>
            </a:r>
            <a:r>
              <a:rPr lang="en-GB" dirty="0"/>
              <a:t> for use und republication</a:t>
            </a:r>
            <a:endParaRPr dirty="0"/>
          </a:p>
          <a:p>
            <a:pPr lvl="1">
              <a:defRPr/>
            </a:pPr>
            <a:r>
              <a:rPr lang="en-GB" dirty="0"/>
              <a:t>In practice: </a:t>
            </a:r>
            <a:r>
              <a:rPr lang="en-GB" b="1" dirty="0">
                <a:latin typeface="Lato Semibold"/>
                <a:ea typeface="Lato Semibold"/>
                <a:cs typeface="Lato Semibold"/>
              </a:rPr>
              <a:t>attribution</a:t>
            </a:r>
            <a:r>
              <a:rPr lang="en-GB" dirty="0"/>
              <a:t> to the original author or creator</a:t>
            </a:r>
            <a:endParaRPr dirty="0"/>
          </a:p>
          <a:p>
            <a:pPr lvl="2">
              <a:defRPr/>
            </a:pPr>
            <a:r>
              <a:rPr lang="en-GB" dirty="0"/>
              <a:t>Attribution stacking</a:t>
            </a:r>
            <a:endParaRPr dirty="0"/>
          </a:p>
          <a:p>
            <a:pPr>
              <a:defRPr/>
            </a:pPr>
            <a:r>
              <a:rPr lang="en-GB" dirty="0"/>
              <a:t>Formerly only open publication of journal articles, papers, etc.</a:t>
            </a:r>
            <a:endParaRPr dirty="0"/>
          </a:p>
          <a:p>
            <a:pPr>
              <a:defRPr/>
            </a:pPr>
            <a:r>
              <a:rPr lang="en-GB" dirty="0"/>
              <a:t>Part of </a:t>
            </a:r>
            <a:r>
              <a:rPr lang="en-GB" b="1" dirty="0">
                <a:latin typeface="Lato Semibold"/>
                <a:ea typeface="Lato Semibold"/>
                <a:cs typeface="Lato Semibold"/>
              </a:rPr>
              <a:t>Open Science</a:t>
            </a:r>
            <a:endParaRPr dirty="0"/>
          </a:p>
          <a:p>
            <a:pPr lvl="1">
              <a:defRPr/>
            </a:pPr>
            <a:r>
              <a:rPr lang="en-GB" dirty="0"/>
              <a:t>Like Open Educational Resources, Open Source Research Software, </a:t>
            </a:r>
            <a:br>
              <a:rPr lang="en-GB" dirty="0"/>
            </a:br>
            <a:r>
              <a:rPr lang="en-GB" dirty="0"/>
              <a:t>Open Methodology, Citizen Science</a:t>
            </a:r>
            <a:endParaRPr dirty="0"/>
          </a:p>
          <a:p>
            <a:pPr>
              <a:defRPr/>
            </a:pPr>
            <a:r>
              <a:rPr lang="en-GB" dirty="0"/>
              <a:t>Open Data</a:t>
            </a:r>
            <a:endParaRPr dirty="0"/>
          </a:p>
          <a:p>
            <a:pPr lvl="1">
              <a:defRPr/>
            </a:pPr>
            <a:r>
              <a:rPr lang="en-GB" dirty="0"/>
              <a:t>Publication of data without legal or technical restrictions</a:t>
            </a:r>
            <a:endParaRPr dirty="0"/>
          </a:p>
          <a:p>
            <a:pPr lvl="1">
              <a:defRPr/>
            </a:pPr>
            <a:r>
              <a:rPr lang="en-GB" b="1" dirty="0">
                <a:latin typeface="Lato Semibold"/>
                <a:ea typeface="Lato Semibold"/>
                <a:cs typeface="Lato Semibold"/>
              </a:rPr>
              <a:t>Indispensable</a:t>
            </a:r>
            <a:r>
              <a:rPr lang="en-GB" dirty="0"/>
              <a:t> for data science</a:t>
            </a:r>
            <a:endParaRPr dirty="0"/>
          </a:p>
          <a:p>
            <a:pPr lvl="1">
              <a:defRPr/>
            </a:pPr>
            <a:r>
              <a:rPr lang="en-GB" dirty="0"/>
              <a:t>Generic </a:t>
            </a:r>
            <a:r>
              <a:rPr lang="en-GB" b="1" dirty="0">
                <a:latin typeface="Lato Semibold"/>
                <a:ea typeface="Lato Semibold"/>
                <a:cs typeface="Lato Semibold"/>
              </a:rPr>
              <a:t>non-proprietary</a:t>
            </a:r>
            <a:r>
              <a:rPr lang="en-GB" dirty="0"/>
              <a:t> formats </a:t>
            </a:r>
            <a:endParaRPr dirty="0"/>
          </a:p>
          <a:p>
            <a:pPr lvl="1">
              <a:defRPr/>
            </a:pPr>
            <a:r>
              <a:rPr lang="en-GB" b="1" dirty="0">
                <a:latin typeface="Lato Semibold"/>
                <a:ea typeface="Lato Semibold"/>
                <a:cs typeface="Lato Semibold"/>
              </a:rPr>
              <a:t>Metadata</a:t>
            </a:r>
            <a:endParaRPr dirty="0"/>
          </a:p>
          <a:p>
            <a:pPr lvl="1">
              <a:defRPr/>
            </a:pPr>
            <a:r>
              <a:rPr lang="en-GB" b="1" dirty="0">
                <a:latin typeface="Lato Semibold"/>
                <a:ea typeface="Lato Semibold"/>
                <a:cs typeface="Lato Semibold"/>
              </a:rPr>
              <a:t>FAIR?</a:t>
            </a:r>
            <a:endParaRPr dirty="0"/>
          </a:p>
        </p:txBody>
      </p:sp>
      <p:pic>
        <p:nvPicPr>
          <p:cNvPr id="7" name="Graphic 7"/>
          <p:cNvPicPr>
            <a:picLocks noChangeAspect="1"/>
          </p:cNvPicPr>
          <p:nvPr/>
        </p:nvPicPr>
        <p:blipFill>
          <a:blip r:embed="rId3"/>
          <a:stretch/>
        </p:blipFill>
        <p:spPr bwMode="auto">
          <a:xfrm>
            <a:off x="10096499" y="1152000"/>
            <a:ext cx="848281" cy="1325438"/>
          </a:xfrm>
          <a:prstGeom prst="rect">
            <a:avLst/>
          </a:prstGeom>
        </p:spPr>
      </p:pic>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Open X</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44</a:t>
            </a:fld>
            <a:endParaRPr lang="en-GB"/>
          </a:p>
        </p:txBody>
      </p:sp>
      <p:sp>
        <p:nvSpPr>
          <p:cNvPr id="5" name="Title 3"/>
          <p:cNvSpPr>
            <a:spLocks noGrp="1"/>
          </p:cNvSpPr>
          <p:nvPr>
            <p:ph type="title"/>
          </p:nvPr>
        </p:nvSpPr>
        <p:spPr bwMode="auto">
          <a:xfrm>
            <a:off x="284461" y="675005"/>
            <a:ext cx="8702324" cy="835303"/>
          </a:xfrm>
        </p:spPr>
        <p:txBody>
          <a:bodyPr/>
          <a:lstStyle/>
          <a:p>
            <a:pPr>
              <a:defRPr/>
            </a:pPr>
            <a:r>
              <a:rPr lang="en-GB" dirty="0"/>
              <a:t>How to publish and share your data?</a:t>
            </a:r>
            <a:endParaRPr dirty="0"/>
          </a:p>
        </p:txBody>
      </p:sp>
      <p:sp>
        <p:nvSpPr>
          <p:cNvPr id="6" name="Text Placeholder 11"/>
          <p:cNvSpPr>
            <a:spLocks noGrp="1"/>
          </p:cNvSpPr>
          <p:nvPr>
            <p:ph type="body" idx="10"/>
          </p:nvPr>
        </p:nvSpPr>
        <p:spPr bwMode="auto">
          <a:xfrm>
            <a:off x="335963" y="1520992"/>
            <a:ext cx="10629413" cy="2218315"/>
          </a:xfrm>
        </p:spPr>
        <p:txBody>
          <a:bodyPr>
            <a:normAutofit/>
          </a:bodyPr>
          <a:lstStyle/>
          <a:p>
            <a:pPr>
              <a:defRPr/>
            </a:pPr>
            <a:r>
              <a:rPr lang="en-US" dirty="0"/>
              <a:t>Supplement to a peer-reviewed article ("enhanced publication")</a:t>
            </a:r>
          </a:p>
          <a:p>
            <a:pPr>
              <a:defRPr/>
            </a:pPr>
            <a:r>
              <a:rPr lang="en-US" dirty="0"/>
              <a:t>Independent information object in a research data repository</a:t>
            </a:r>
          </a:p>
          <a:p>
            <a:pPr>
              <a:defRPr/>
            </a:pPr>
            <a:r>
              <a:rPr lang="en-US" dirty="0"/>
              <a:t>Data journals</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Tree>
    <p:extLst>
      <p:ext uri="{BB962C8B-B14F-4D97-AF65-F5344CB8AC3E}">
        <p14:creationId xmlns:p14="http://schemas.microsoft.com/office/powerpoint/2010/main" val="2730452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45</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Supplement to a peer-reviewed article ("enhanced publication"):</a:t>
            </a:r>
            <a:endParaRPr dirty="0"/>
          </a:p>
        </p:txBody>
      </p:sp>
      <p:sp>
        <p:nvSpPr>
          <p:cNvPr id="6" name="Text Placeholder 11"/>
          <p:cNvSpPr>
            <a:spLocks noGrp="1"/>
          </p:cNvSpPr>
          <p:nvPr>
            <p:ph type="body" idx="10"/>
          </p:nvPr>
        </p:nvSpPr>
        <p:spPr bwMode="auto">
          <a:xfrm>
            <a:off x="335963" y="1740265"/>
            <a:ext cx="10629413" cy="2218315"/>
          </a:xfrm>
        </p:spPr>
        <p:txBody>
          <a:bodyPr>
            <a:normAutofit/>
          </a:bodyPr>
          <a:lstStyle/>
          <a:p>
            <a:pPr>
              <a:defRPr/>
            </a:pPr>
            <a:r>
              <a:rPr lang="en-US" dirty="0"/>
              <a:t>as a supplement to the associated article</a:t>
            </a:r>
          </a:p>
          <a:p>
            <a:pPr>
              <a:defRPr/>
            </a:pPr>
            <a:r>
              <a:rPr lang="en-US" dirty="0"/>
              <a:t>as a data set in a repository with a link to the corresponding article.</a:t>
            </a:r>
          </a:p>
          <a:p>
            <a:pPr>
              <a:defRPr/>
            </a:pPr>
            <a:endParaRPr lang="en-US" dirty="0"/>
          </a:p>
          <a:p>
            <a:pPr marL="0" indent="0">
              <a:buNone/>
              <a:defRPr/>
            </a:pPr>
            <a:r>
              <a:rPr lang="en-US" dirty="0"/>
              <a:t>Example:</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pic>
        <p:nvPicPr>
          <p:cNvPr id="7" name="Grafik 6"/>
          <p:cNvPicPr>
            <a:picLocks noChangeAspect="1"/>
          </p:cNvPicPr>
          <p:nvPr/>
        </p:nvPicPr>
        <p:blipFill>
          <a:blip r:embed="rId2"/>
          <a:stretch/>
        </p:blipFill>
        <p:spPr bwMode="auto">
          <a:xfrm>
            <a:off x="500485" y="4102596"/>
            <a:ext cx="8824668" cy="1066168"/>
          </a:xfrm>
          <a:prstGeom prst="rect">
            <a:avLst/>
          </a:prstGeom>
        </p:spPr>
      </p:pic>
      <p:sp>
        <p:nvSpPr>
          <p:cNvPr id="10" name="Rechteck 9"/>
          <p:cNvSpPr/>
          <p:nvPr/>
        </p:nvSpPr>
        <p:spPr bwMode="auto">
          <a:xfrm>
            <a:off x="6736926" y="5197624"/>
            <a:ext cx="2822736" cy="243339"/>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en-US" sz="800" b="0" i="0" u="none" strike="noStrike" cap="none" spc="0" dirty="0" err="1">
                <a:solidFill>
                  <a:schemeClr val="bg1"/>
                </a:solidFill>
                <a:latin typeface="Arial"/>
                <a:ea typeface="Arial"/>
                <a:cs typeface="Arial"/>
              </a:rPr>
              <a:t>Quelle</a:t>
            </a:r>
            <a:r>
              <a:rPr lang="en-US" sz="800" b="0" i="0" u="none" strike="noStrike" cap="none" spc="0" dirty="0">
                <a:solidFill>
                  <a:schemeClr val="bg1"/>
                </a:solidFill>
                <a:latin typeface="Arial"/>
                <a:ea typeface="Arial"/>
                <a:cs typeface="Arial"/>
              </a:rPr>
              <a:t>: https://doi.pangaea.de/10.1594/PANGAEA.925015</a:t>
            </a:r>
            <a:endParaRPr sz="800" dirty="0">
              <a:solidFill>
                <a:schemeClr val="bg1"/>
              </a:solidFill>
            </a:endParaRPr>
          </a:p>
        </p:txBody>
      </p:sp>
    </p:spTree>
    <p:extLst>
      <p:ext uri="{BB962C8B-B14F-4D97-AF65-F5344CB8AC3E}">
        <p14:creationId xmlns:p14="http://schemas.microsoft.com/office/powerpoint/2010/main" val="2296591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46</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Stand-alone information object in a research data repository:</a:t>
            </a:r>
            <a:endParaRPr dirty="0"/>
          </a:p>
        </p:txBody>
      </p:sp>
      <p:sp>
        <p:nvSpPr>
          <p:cNvPr id="6" name="Text Placeholder 11"/>
          <p:cNvSpPr>
            <a:spLocks noGrp="1"/>
          </p:cNvSpPr>
          <p:nvPr>
            <p:ph type="body" idx="10"/>
          </p:nvPr>
        </p:nvSpPr>
        <p:spPr bwMode="auto">
          <a:xfrm>
            <a:off x="335963" y="1740265"/>
            <a:ext cx="10629413" cy="2218315"/>
          </a:xfrm>
        </p:spPr>
        <p:txBody>
          <a:bodyPr>
            <a:normAutofit/>
          </a:bodyPr>
          <a:lstStyle/>
          <a:p>
            <a:pPr>
              <a:defRPr/>
            </a:pPr>
            <a:r>
              <a:rPr lang="en-US" dirty="0" err="1"/>
              <a:t>disziplinspezifische</a:t>
            </a:r>
            <a:r>
              <a:rPr lang="en-US" dirty="0"/>
              <a:t> </a:t>
            </a:r>
            <a:r>
              <a:rPr lang="en-US" dirty="0" err="1"/>
              <a:t>Repositorien</a:t>
            </a:r>
            <a:r>
              <a:rPr lang="en-US" dirty="0"/>
              <a:t>, z. B. </a:t>
            </a:r>
            <a:r>
              <a:rPr lang="en-US" dirty="0" err="1"/>
              <a:t>Datorium</a:t>
            </a:r>
            <a:r>
              <a:rPr lang="en-US" dirty="0"/>
              <a:t>, Pangaea</a:t>
            </a:r>
          </a:p>
          <a:p>
            <a:pPr>
              <a:defRPr/>
            </a:pPr>
            <a:r>
              <a:rPr lang="en-US" dirty="0" err="1"/>
              <a:t>disziplinübergreifende</a:t>
            </a:r>
            <a:r>
              <a:rPr lang="en-US" dirty="0"/>
              <a:t> </a:t>
            </a:r>
            <a:r>
              <a:rPr lang="en-US" dirty="0" err="1"/>
              <a:t>Repositorien</a:t>
            </a:r>
            <a:r>
              <a:rPr lang="en-US" dirty="0"/>
              <a:t>, z. B. ZENODO</a:t>
            </a:r>
          </a:p>
          <a:p>
            <a:pPr>
              <a:defRPr/>
            </a:pPr>
            <a:r>
              <a:rPr lang="en-US" dirty="0" err="1"/>
              <a:t>institutionelle</a:t>
            </a:r>
            <a:r>
              <a:rPr lang="en-US" dirty="0"/>
              <a:t> </a:t>
            </a:r>
            <a:r>
              <a:rPr lang="en-US" dirty="0" err="1"/>
              <a:t>Repositorien</a:t>
            </a:r>
            <a:r>
              <a:rPr lang="en-US" dirty="0"/>
              <a:t>, z. B. </a:t>
            </a:r>
            <a:r>
              <a:rPr lang="en-US" dirty="0" err="1"/>
              <a:t>Refubium</a:t>
            </a:r>
            <a:r>
              <a:rPr lang="en-US" dirty="0"/>
              <a:t>, </a:t>
            </a:r>
            <a:r>
              <a:rPr lang="en-US" dirty="0" err="1"/>
              <a:t>edoc</a:t>
            </a:r>
            <a:r>
              <a:rPr lang="en-US" dirty="0"/>
              <a:t> </a:t>
            </a:r>
          </a:p>
          <a:p>
            <a:pPr>
              <a:defRPr/>
            </a:pPr>
            <a:endParaRPr lang="en-US" dirty="0"/>
          </a:p>
          <a:p>
            <a:pPr marL="0" indent="0">
              <a:buNone/>
              <a:defRPr/>
            </a:pPr>
            <a:r>
              <a:rPr lang="en-US" dirty="0"/>
              <a:t>Example:</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pic>
        <p:nvPicPr>
          <p:cNvPr id="11" name="Grafik 1"/>
          <p:cNvPicPr>
            <a:picLocks noChangeAspect="1"/>
          </p:cNvPicPr>
          <p:nvPr/>
        </p:nvPicPr>
        <p:blipFill>
          <a:blip r:embed="rId2"/>
          <a:srcRect l="3537" t="14318" r="36614" b="7534"/>
          <a:stretch/>
        </p:blipFill>
        <p:spPr bwMode="auto">
          <a:xfrm>
            <a:off x="5662655" y="3454524"/>
            <a:ext cx="2520280" cy="1851134"/>
          </a:xfrm>
          <a:prstGeom prst="rect">
            <a:avLst/>
          </a:prstGeom>
        </p:spPr>
      </p:pic>
      <p:pic>
        <p:nvPicPr>
          <p:cNvPr id="12" name="Grafik 2"/>
          <p:cNvPicPr>
            <a:picLocks noChangeAspect="1"/>
          </p:cNvPicPr>
          <p:nvPr/>
        </p:nvPicPr>
        <p:blipFill>
          <a:blip r:embed="rId3"/>
          <a:srcRect l="16138" t="16401" r="1962" b="6046"/>
          <a:stretch/>
        </p:blipFill>
        <p:spPr bwMode="auto">
          <a:xfrm>
            <a:off x="1940645" y="3526532"/>
            <a:ext cx="3287613" cy="1751178"/>
          </a:xfrm>
          <a:prstGeom prst="rect">
            <a:avLst/>
          </a:prstGeom>
        </p:spPr>
      </p:pic>
      <p:sp>
        <p:nvSpPr>
          <p:cNvPr id="13" name="Fußzeilenplatzhalter 3"/>
          <p:cNvSpPr/>
          <p:nvPr/>
        </p:nvSpPr>
        <p:spPr bwMode="auto">
          <a:xfrm>
            <a:off x="1873056" y="5283599"/>
            <a:ext cx="3487637" cy="259157"/>
          </a:xfrm>
          <a:prstGeom prst="rect">
            <a:avLst/>
          </a:prstGeom>
        </p:spPr>
        <p:txBody>
          <a:bodyPr vert="horz" lIns="91440" tIns="45720" rIns="91440" bIns="45720" rtlCol="0" anchor="ctr"/>
          <a:lstStyle/>
          <a:p>
            <a:pPr>
              <a:defRPr/>
            </a:pPr>
            <a:r>
              <a:rPr lang="de-DE" sz="700" dirty="0">
                <a:solidFill>
                  <a:schemeClr val="bg1"/>
                </a:solidFill>
                <a:latin typeface="Helvetica Neue"/>
              </a:rPr>
              <a:t>Quelle: </a:t>
            </a:r>
            <a:r>
              <a:rPr lang="en-GB" sz="700" dirty="0">
                <a:solidFill>
                  <a:schemeClr val="bg1"/>
                </a:solidFill>
                <a:latin typeface="Helvetica Neue"/>
              </a:rPr>
              <a:t>https://www.pangaea.de/</a:t>
            </a:r>
            <a:r>
              <a:rPr lang="de-DE" sz="700" dirty="0">
                <a:solidFill>
                  <a:schemeClr val="bg1"/>
                </a:solidFill>
                <a:latin typeface="Helvetica Neue"/>
              </a:rPr>
              <a:t>, Zugriff 10.02.2021</a:t>
            </a:r>
            <a:endParaRPr sz="700" dirty="0">
              <a:solidFill>
                <a:schemeClr val="bg1"/>
              </a:solidFill>
              <a:latin typeface="Helvetica Neue"/>
            </a:endParaRPr>
          </a:p>
        </p:txBody>
      </p:sp>
      <p:sp>
        <p:nvSpPr>
          <p:cNvPr id="14" name="Fußzeilenplatzhalter 3"/>
          <p:cNvSpPr/>
          <p:nvPr/>
        </p:nvSpPr>
        <p:spPr bwMode="auto">
          <a:xfrm>
            <a:off x="5576717" y="5268912"/>
            <a:ext cx="3088010" cy="273844"/>
          </a:xfrm>
          <a:prstGeom prst="rect">
            <a:avLst/>
          </a:prstGeom>
        </p:spPr>
        <p:txBody>
          <a:bodyPr vert="horz" lIns="91440" tIns="45720" rIns="91440" bIns="45720" rtlCol="0" anchor="ctr"/>
          <a:lstStyle/>
          <a:p>
            <a:pPr>
              <a:defRPr/>
            </a:pPr>
            <a:r>
              <a:rPr lang="de-DE" sz="700" dirty="0">
                <a:solidFill>
                  <a:schemeClr val="bg1"/>
                </a:solidFill>
                <a:latin typeface="Helvetica Neue"/>
              </a:rPr>
              <a:t>Quelle: </a:t>
            </a:r>
            <a:r>
              <a:rPr lang="de-DE" sz="700" u="sng" dirty="0">
                <a:solidFill>
                  <a:schemeClr val="bg1"/>
                </a:solidFill>
                <a:latin typeface="Helvetica Neue"/>
              </a:rPr>
              <a:t>https://zenodo.org/</a:t>
            </a:r>
            <a:r>
              <a:rPr lang="de-DE" sz="700" dirty="0">
                <a:solidFill>
                  <a:schemeClr val="bg1"/>
                </a:solidFill>
                <a:latin typeface="Helvetica Neue"/>
              </a:rPr>
              <a:t>, Zugriff 10.02.2021</a:t>
            </a:r>
            <a:endParaRPr dirty="0">
              <a:solidFill>
                <a:schemeClr val="bg1"/>
              </a:solidFill>
              <a:latin typeface="Helvetica Neue"/>
            </a:endParaRPr>
          </a:p>
        </p:txBody>
      </p:sp>
    </p:spTree>
    <p:extLst>
      <p:ext uri="{BB962C8B-B14F-4D97-AF65-F5344CB8AC3E}">
        <p14:creationId xmlns:p14="http://schemas.microsoft.com/office/powerpoint/2010/main" val="3280191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47</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Data Journals</a:t>
            </a:r>
            <a:endParaRPr dirty="0"/>
          </a:p>
        </p:txBody>
      </p:sp>
      <p:sp>
        <p:nvSpPr>
          <p:cNvPr id="6" name="Text Placeholder 11"/>
          <p:cNvSpPr>
            <a:spLocks noGrp="1"/>
          </p:cNvSpPr>
          <p:nvPr>
            <p:ph type="body" idx="10"/>
          </p:nvPr>
        </p:nvSpPr>
        <p:spPr bwMode="auto">
          <a:xfrm>
            <a:off x="335963" y="1740265"/>
            <a:ext cx="10629413" cy="2218315"/>
          </a:xfrm>
        </p:spPr>
        <p:txBody>
          <a:bodyPr>
            <a:normAutofit/>
          </a:bodyPr>
          <a:lstStyle/>
          <a:p>
            <a:pPr>
              <a:defRPr/>
            </a:pPr>
            <a:r>
              <a:rPr lang="en-US" dirty="0"/>
              <a:t>publish detailed description of data</a:t>
            </a:r>
          </a:p>
          <a:p>
            <a:pPr>
              <a:defRPr/>
            </a:pPr>
            <a:r>
              <a:rPr lang="en-US" dirty="0"/>
              <a:t>partly peer-reviewed</a:t>
            </a:r>
          </a:p>
          <a:p>
            <a:pPr marL="0" indent="0">
              <a:buNone/>
              <a:defRPr/>
            </a:pPr>
            <a:endParaRPr lang="en-US" dirty="0"/>
          </a:p>
          <a:p>
            <a:pPr marL="0" indent="0">
              <a:buNone/>
              <a:defRPr/>
            </a:pPr>
            <a:r>
              <a:rPr lang="en-US" dirty="0"/>
              <a:t>Example:</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pic>
        <p:nvPicPr>
          <p:cNvPr id="15" name="Grafik 7"/>
          <p:cNvPicPr>
            <a:picLocks noChangeAspect="1"/>
          </p:cNvPicPr>
          <p:nvPr/>
        </p:nvPicPr>
        <p:blipFill>
          <a:blip r:embed="rId2"/>
          <a:srcRect l="-8490" r="32962"/>
          <a:stretch/>
        </p:blipFill>
        <p:spPr bwMode="auto">
          <a:xfrm>
            <a:off x="5702004" y="3187503"/>
            <a:ext cx="3003500" cy="1965373"/>
          </a:xfrm>
          <a:prstGeom prst="rect">
            <a:avLst/>
          </a:prstGeom>
        </p:spPr>
      </p:pic>
      <p:pic>
        <p:nvPicPr>
          <p:cNvPr id="16" name="Grafik 5"/>
          <p:cNvPicPr>
            <a:picLocks noChangeAspect="1"/>
          </p:cNvPicPr>
          <p:nvPr/>
        </p:nvPicPr>
        <p:blipFill>
          <a:blip r:embed="rId3"/>
          <a:stretch/>
        </p:blipFill>
        <p:spPr bwMode="auto">
          <a:xfrm>
            <a:off x="2156669" y="3187503"/>
            <a:ext cx="2477201" cy="2002067"/>
          </a:xfrm>
          <a:prstGeom prst="rect">
            <a:avLst/>
          </a:prstGeom>
        </p:spPr>
      </p:pic>
      <p:sp>
        <p:nvSpPr>
          <p:cNvPr id="17" name="Fußzeilenplatzhalter 3"/>
          <p:cNvSpPr/>
          <p:nvPr/>
        </p:nvSpPr>
        <p:spPr bwMode="auto">
          <a:xfrm>
            <a:off x="1823647" y="5371737"/>
            <a:ext cx="3088010" cy="273844"/>
          </a:xfrm>
          <a:prstGeom prst="rect">
            <a:avLst/>
          </a:prstGeom>
        </p:spPr>
        <p:txBody>
          <a:bodyPr vert="horz" lIns="91440" tIns="45720" rIns="91440" bIns="45720" rtlCol="0" anchor="ctr"/>
          <a:lstStyle/>
          <a:p>
            <a:pPr>
              <a:defRPr/>
            </a:pPr>
            <a:r>
              <a:rPr lang="de-DE" sz="700" dirty="0">
                <a:solidFill>
                  <a:schemeClr val="bg1"/>
                </a:solidFill>
                <a:latin typeface="Helvetica Neue"/>
              </a:rPr>
              <a:t>Quelle: </a:t>
            </a:r>
            <a:r>
              <a:rPr lang="de-DE" sz="700" u="sng" dirty="0">
                <a:solidFill>
                  <a:schemeClr val="bg1"/>
                </a:solidFill>
                <a:latin typeface="Helvetica Neue"/>
                <a:hlinkClick r:id="rId4" tooltip="https://www.earth-system-science-data.net/"/>
              </a:rPr>
              <a:t>https://www.earth-system-science-data.net</a:t>
            </a:r>
            <a:r>
              <a:rPr lang="de-DE" sz="700" dirty="0">
                <a:solidFill>
                  <a:schemeClr val="bg1"/>
                </a:solidFill>
                <a:latin typeface="Helvetica Neue"/>
              </a:rPr>
              <a:t>, Zugriff 10.02.2021</a:t>
            </a:r>
            <a:endParaRPr dirty="0">
              <a:solidFill>
                <a:schemeClr val="bg1"/>
              </a:solidFill>
              <a:latin typeface="Helvetica Neue"/>
            </a:endParaRPr>
          </a:p>
        </p:txBody>
      </p:sp>
      <p:sp>
        <p:nvSpPr>
          <p:cNvPr id="18" name="Fußzeilenplatzhalter 3"/>
          <p:cNvSpPr/>
          <p:nvPr/>
        </p:nvSpPr>
        <p:spPr bwMode="auto">
          <a:xfrm>
            <a:off x="5991777" y="5371737"/>
            <a:ext cx="3181351" cy="273844"/>
          </a:xfrm>
          <a:prstGeom prst="rect">
            <a:avLst/>
          </a:prstGeom>
        </p:spPr>
        <p:txBody>
          <a:bodyPr vert="horz" lIns="91440" tIns="45720" rIns="91440" bIns="45720" rtlCol="0" anchor="ctr"/>
          <a:lstStyle/>
          <a:p>
            <a:pPr lvl="0">
              <a:defRPr/>
            </a:pPr>
            <a:r>
              <a:rPr lang="de-DE" sz="700" dirty="0">
                <a:solidFill>
                  <a:schemeClr val="bg1"/>
                </a:solidFill>
                <a:latin typeface="Helvetica Neue"/>
              </a:rPr>
              <a:t> Quelle: https://www.journals.elsevier.com/data-in-brief, Zugriff 10.02.2021</a:t>
            </a:r>
            <a:endParaRPr lang="de-DE" sz="700" b="0" i="0" u="none" strike="noStrike" cap="none" spc="0" dirty="0">
              <a:ln>
                <a:noFill/>
              </a:ln>
              <a:solidFill>
                <a:schemeClr val="bg1"/>
              </a:solidFill>
              <a:latin typeface="Helvetica Neue"/>
              <a:ea typeface="+mn-ea"/>
            </a:endParaRPr>
          </a:p>
        </p:txBody>
      </p:sp>
    </p:spTree>
    <p:extLst>
      <p:ext uri="{BB962C8B-B14F-4D97-AF65-F5344CB8AC3E}">
        <p14:creationId xmlns:p14="http://schemas.microsoft.com/office/powerpoint/2010/main" val="7666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48</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What is a repository?</a:t>
            </a:r>
            <a:endParaRPr dirty="0"/>
          </a:p>
        </p:txBody>
      </p:sp>
      <p:sp>
        <p:nvSpPr>
          <p:cNvPr id="6" name="Text Placeholder 11"/>
          <p:cNvSpPr>
            <a:spLocks noGrp="1"/>
          </p:cNvSpPr>
          <p:nvPr>
            <p:ph type="body" idx="10"/>
          </p:nvPr>
        </p:nvSpPr>
        <p:spPr bwMode="auto">
          <a:xfrm>
            <a:off x="335963" y="1438300"/>
            <a:ext cx="10629413" cy="4018515"/>
          </a:xfrm>
        </p:spPr>
        <p:txBody>
          <a:bodyPr>
            <a:normAutofit/>
          </a:bodyPr>
          <a:lstStyle/>
          <a:p>
            <a:pPr marL="0" indent="0">
              <a:buNone/>
              <a:defRPr/>
            </a:pPr>
            <a:r>
              <a:rPr lang="en-US" dirty="0"/>
              <a:t>"A repository (Latin </a:t>
            </a:r>
            <a:r>
              <a:rPr lang="en-US" dirty="0" err="1"/>
              <a:t>repositorium</a:t>
            </a:r>
            <a:r>
              <a:rPr lang="en-US" dirty="0"/>
              <a:t>, 'storehouse') is a managed place for storing ordered documents that are accessible to the public or to a restricted group of </a:t>
            </a:r>
            <a:r>
              <a:rPr lang="en-US" dirty="0" err="1"/>
              <a:t>users.An</a:t>
            </a:r>
            <a:r>
              <a:rPr lang="en-US" dirty="0"/>
              <a:t> archive (Latin </a:t>
            </a:r>
            <a:r>
              <a:rPr lang="en-US" dirty="0" err="1"/>
              <a:t>archivum</a:t>
            </a:r>
            <a:r>
              <a:rPr lang="en-US" dirty="0"/>
              <a:t>, file cabinet'), on the other hand, manages only historical documents.“</a:t>
            </a:r>
          </a:p>
          <a:p>
            <a:pPr marL="0" indent="0">
              <a:buNone/>
              <a:defRPr/>
            </a:pPr>
            <a:endParaRPr lang="en-US" dirty="0"/>
          </a:p>
          <a:p>
            <a:pPr marL="0" indent="0">
              <a:buNone/>
              <a:defRPr/>
            </a:pPr>
            <a:r>
              <a:rPr lang="en-US" dirty="0"/>
              <a:t>"Digital research data repositories are information infrastructures that store and organize digital research data...as permanently as possible...to ensure the discoverability and accessibility of the data...“</a:t>
            </a:r>
          </a:p>
          <a:p>
            <a:pPr marL="0" indent="0">
              <a:buNone/>
              <a:defRPr/>
            </a:pPr>
            <a:endParaRPr lang="en-US" dirty="0"/>
          </a:p>
          <a:p>
            <a:pPr marL="0" lvl="0" indent="0">
              <a:spcBef>
                <a:spcPts val="0"/>
              </a:spcBef>
              <a:buNone/>
              <a:defRPr/>
            </a:pPr>
            <a:r>
              <a:rPr lang="en-US" sz="1400" dirty="0"/>
              <a:t>Source: Esther Asef, Katarzyna Biernacka, Elisabeth </a:t>
            </a:r>
            <a:r>
              <a:rPr lang="en-US" sz="1400" dirty="0" err="1"/>
              <a:t>Böker,Sarah</a:t>
            </a:r>
            <a:r>
              <a:rPr lang="en-US" sz="1400" dirty="0"/>
              <a:t> Ann Danker, </a:t>
            </a:r>
            <a:r>
              <a:rPr lang="en-US" sz="1400" dirty="0" err="1"/>
              <a:t>Juliane</a:t>
            </a:r>
            <a:r>
              <a:rPr lang="en-US" sz="1400" dirty="0"/>
              <a:t> Jacob, Janna Neumann, Britta Petersen, Jessica Rex und Ute Trautwein-Bruns (2021): Data Sharing </a:t>
            </a:r>
            <a:r>
              <a:rPr lang="en-US" sz="1400" dirty="0" err="1"/>
              <a:t>interaktiv</a:t>
            </a:r>
            <a:r>
              <a:rPr lang="en-US" sz="1400" dirty="0"/>
              <a:t> </a:t>
            </a:r>
            <a:r>
              <a:rPr lang="en-US" sz="1400" dirty="0" err="1"/>
              <a:t>vermitteln</a:t>
            </a:r>
            <a:endParaRPr lang="en-US" sz="1400" dirty="0"/>
          </a:p>
          <a:p>
            <a:pPr marL="0" indent="0">
              <a:buNone/>
              <a:defRPr/>
            </a:pPr>
            <a:endParaRPr lang="en-US"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Tree>
    <p:extLst>
      <p:ext uri="{BB962C8B-B14F-4D97-AF65-F5344CB8AC3E}">
        <p14:creationId xmlns:p14="http://schemas.microsoft.com/office/powerpoint/2010/main" val="137963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 name="Abgerundetes Rechteck 11"/>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3"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4"/>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5" name="Title 2"/>
          <p:cNvSpPr>
            <a:spLocks noGrp="1"/>
          </p:cNvSpPr>
          <p:nvPr>
            <p:ph type="title"/>
          </p:nvPr>
        </p:nvSpPr>
        <p:spPr bwMode="auto">
          <a:xfrm>
            <a:off x="68436" y="39757"/>
            <a:ext cx="1892467" cy="594682"/>
          </a:xfrm>
        </p:spPr>
        <p:txBody>
          <a:bodyPr>
            <a:normAutofit/>
          </a:bodyPr>
          <a:lstStyle/>
          <a:p>
            <a:pPr algn="l">
              <a:defRPr/>
            </a:pPr>
            <a:r>
              <a:rPr lang="en-US" sz="2000"/>
              <a:t>WarmUp</a:t>
            </a:r>
            <a:r>
              <a:rPr lang="en-US" sz="2400"/>
              <a:t>!</a:t>
            </a:r>
            <a:endParaRPr sz="2400"/>
          </a:p>
        </p:txBody>
      </p:sp>
      <p:sp>
        <p:nvSpPr>
          <p:cNvPr id="2" name="Textplatzhalter 1"/>
          <p:cNvSpPr>
            <a:spLocks noGrp="1"/>
          </p:cNvSpPr>
          <p:nvPr>
            <p:ph type="body" idx="1"/>
          </p:nvPr>
        </p:nvSpPr>
        <p:spPr bwMode="auto">
          <a:xfrm>
            <a:off x="1580605" y="1563437"/>
            <a:ext cx="9073008" cy="3816424"/>
          </a:xfrm>
        </p:spPr>
        <p:txBody>
          <a:bodyPr/>
          <a:lstStyle/>
          <a:p>
            <a:pPr>
              <a:defRPr/>
            </a:pPr>
            <a:r>
              <a:rPr lang="de-DE" sz="2600" b="1"/>
              <a:t>Let us play a game…</a:t>
            </a:r>
            <a:endParaRPr/>
          </a:p>
          <a:p>
            <a:pPr>
              <a:defRPr/>
            </a:pPr>
            <a:endParaRPr lang="de-DE"/>
          </a:p>
          <a:p>
            <a:pPr>
              <a:defRPr/>
            </a:pPr>
            <a:r>
              <a:rPr lang="de-DE"/>
              <a:t>Hide your camera (use a sticker or your finger).</a:t>
            </a:r>
            <a:endParaRPr/>
          </a:p>
          <a:p>
            <a:pPr>
              <a:defRPr/>
            </a:pPr>
            <a:r>
              <a:rPr lang="de-DE"/>
              <a:t>I will read statements to you. </a:t>
            </a:r>
            <a:endParaRPr/>
          </a:p>
          <a:p>
            <a:pPr>
              <a:defRPr/>
            </a:pPr>
            <a:r>
              <a:rPr lang="de-DE"/>
              <a:t>Each time you can agree with the statement show yourself and waive.</a:t>
            </a:r>
            <a:endParaRPr/>
          </a:p>
          <a:p>
            <a:pPr>
              <a:defRPr/>
            </a:pPr>
            <a:endParaRPr lang="de-DE"/>
          </a:p>
          <a:p>
            <a:pPr>
              <a:defRPr/>
            </a:pPr>
            <a:r>
              <a:rPr lang="de-DE"/>
              <a:t>That´s it !</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49</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How to find a repository?</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
        <p:nvSpPr>
          <p:cNvPr id="2" name="Textplatzhalter 1"/>
          <p:cNvSpPr>
            <a:spLocks noGrp="1"/>
          </p:cNvSpPr>
          <p:nvPr>
            <p:ph type="body" idx="10"/>
          </p:nvPr>
        </p:nvSpPr>
        <p:spPr>
          <a:xfrm>
            <a:off x="315368" y="1150373"/>
            <a:ext cx="5945758" cy="4810603"/>
          </a:xfrm>
        </p:spPr>
        <p:txBody>
          <a:bodyPr/>
          <a:lstStyle/>
          <a:p>
            <a:endParaRPr lang="en-US" dirty="0"/>
          </a:p>
          <a:p>
            <a:pPr marL="0" indent="0">
              <a:buNone/>
            </a:pPr>
            <a:r>
              <a:rPr lang="en-US" dirty="0"/>
              <a:t>Use re3data.org </a:t>
            </a:r>
          </a:p>
          <a:p>
            <a:pPr marL="0" indent="0">
              <a:buNone/>
            </a:pPr>
            <a:endParaRPr lang="en-US" dirty="0"/>
          </a:p>
          <a:p>
            <a:r>
              <a:rPr lang="en-US" dirty="0"/>
              <a:t>Collection of repositories</a:t>
            </a:r>
          </a:p>
          <a:p>
            <a:r>
              <a:rPr lang="en-US" dirty="0"/>
              <a:t>Worldwide</a:t>
            </a:r>
          </a:p>
          <a:p>
            <a:r>
              <a:rPr lang="en-US" dirty="0"/>
              <a:t>Various disciplines</a:t>
            </a:r>
          </a:p>
          <a:p>
            <a:r>
              <a:rPr lang="en-US" dirty="0"/>
              <a:t>Researchers, funders, publishers and institutions</a:t>
            </a:r>
            <a:endParaRPr lang="de-DE" dirty="0"/>
          </a:p>
        </p:txBody>
      </p:sp>
      <p:pic>
        <p:nvPicPr>
          <p:cNvPr id="10" name="Grafik 12"/>
          <p:cNvPicPr>
            <a:picLocks noChangeAspect="1"/>
          </p:cNvPicPr>
          <p:nvPr/>
        </p:nvPicPr>
        <p:blipFill>
          <a:blip r:embed="rId2"/>
          <a:stretch/>
        </p:blipFill>
        <p:spPr bwMode="auto">
          <a:xfrm>
            <a:off x="6045101" y="1670028"/>
            <a:ext cx="4158371" cy="3752205"/>
          </a:xfrm>
          <a:prstGeom prst="rect">
            <a:avLst/>
          </a:prstGeom>
          <a:ln w="6350">
            <a:solidFill>
              <a:schemeClr val="accent1"/>
            </a:solidFill>
          </a:ln>
        </p:spPr>
      </p:pic>
      <p:sp>
        <p:nvSpPr>
          <p:cNvPr id="11" name="Textfeld 10"/>
          <p:cNvSpPr txBox="1"/>
          <p:nvPr/>
        </p:nvSpPr>
        <p:spPr bwMode="auto">
          <a:xfrm>
            <a:off x="2876749" y="5282210"/>
            <a:ext cx="3137397" cy="200055"/>
          </a:xfrm>
          <a:prstGeom prst="rect">
            <a:avLst/>
          </a:prstGeom>
          <a:noFill/>
        </p:spPr>
        <p:txBody>
          <a:bodyPr wrap="none" rtlCol="0">
            <a:spAutoFit/>
          </a:bodyPr>
          <a:lstStyle/>
          <a:p>
            <a:r>
              <a:rPr lang="de-DE" sz="700" dirty="0">
                <a:solidFill>
                  <a:schemeClr val="bg1"/>
                </a:solidFill>
              </a:rPr>
              <a:t>Quelle: re3data </a:t>
            </a:r>
            <a:r>
              <a:rPr lang="de-DE" sz="700" dirty="0" err="1">
                <a:solidFill>
                  <a:schemeClr val="bg1"/>
                </a:solidFill>
              </a:rPr>
              <a:t>About</a:t>
            </a:r>
            <a:r>
              <a:rPr lang="de-DE" sz="700" dirty="0">
                <a:solidFill>
                  <a:schemeClr val="bg1"/>
                </a:solidFill>
              </a:rPr>
              <a:t>. </a:t>
            </a:r>
            <a:r>
              <a:rPr lang="de-DE" sz="700" u="sng" dirty="0">
                <a:solidFill>
                  <a:schemeClr val="bg1"/>
                </a:solidFill>
                <a:hlinkClick r:id="rId3" tooltip="http://service.re3data.org/about"/>
              </a:rPr>
              <a:t>http://service.re3data.org/about</a:t>
            </a:r>
            <a:r>
              <a:rPr lang="de-DE" sz="700" dirty="0">
                <a:solidFill>
                  <a:schemeClr val="bg1"/>
                </a:solidFill>
              </a:rPr>
              <a:t>. Zugriff 10.02.2021</a:t>
            </a:r>
            <a:endParaRPr lang="de-DE" sz="1200" dirty="0">
              <a:solidFill>
                <a:schemeClr val="bg1"/>
              </a:solidFill>
            </a:endParaRPr>
          </a:p>
        </p:txBody>
      </p:sp>
    </p:spTree>
    <p:extLst>
      <p:ext uri="{BB962C8B-B14F-4D97-AF65-F5344CB8AC3E}">
        <p14:creationId xmlns:p14="http://schemas.microsoft.com/office/powerpoint/2010/main" val="1357187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50</a:t>
            </a:fld>
            <a:endParaRPr lang="en-GB"/>
          </a:p>
        </p:txBody>
      </p:sp>
      <p:sp>
        <p:nvSpPr>
          <p:cNvPr id="5" name="Title 3"/>
          <p:cNvSpPr>
            <a:spLocks noGrp="1"/>
          </p:cNvSpPr>
          <p:nvPr>
            <p:ph type="title"/>
          </p:nvPr>
        </p:nvSpPr>
        <p:spPr bwMode="auto">
          <a:xfrm>
            <a:off x="284461" y="675005"/>
            <a:ext cx="8702324" cy="835303"/>
          </a:xfrm>
        </p:spPr>
        <p:txBody>
          <a:bodyPr>
            <a:normAutofit/>
          </a:bodyPr>
          <a:lstStyle/>
          <a:p>
            <a:pPr>
              <a:defRPr/>
            </a:pPr>
            <a:r>
              <a:rPr lang="en-US" dirty="0"/>
              <a:t>How to find a repository?</a:t>
            </a:r>
            <a:endParaRPr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
        <p:nvSpPr>
          <p:cNvPr id="2" name="Textplatzhalter 1"/>
          <p:cNvSpPr>
            <a:spLocks noGrp="1"/>
          </p:cNvSpPr>
          <p:nvPr>
            <p:ph type="body" idx="10"/>
          </p:nvPr>
        </p:nvSpPr>
        <p:spPr>
          <a:xfrm>
            <a:off x="315368" y="1150373"/>
            <a:ext cx="5945758" cy="4810603"/>
          </a:xfrm>
        </p:spPr>
        <p:txBody>
          <a:bodyPr/>
          <a:lstStyle/>
          <a:p>
            <a:endParaRPr lang="en-US" dirty="0"/>
          </a:p>
          <a:p>
            <a:pPr marL="0" indent="0">
              <a:buNone/>
            </a:pPr>
            <a:r>
              <a:rPr lang="en-US" dirty="0"/>
              <a:t>risources.dfg.de </a:t>
            </a:r>
          </a:p>
          <a:p>
            <a:pPr marL="0" indent="0">
              <a:buNone/>
            </a:pPr>
            <a:endParaRPr lang="en-US" dirty="0"/>
          </a:p>
          <a:p>
            <a:r>
              <a:rPr lang="en-US" dirty="0"/>
              <a:t>Offer of the DFG</a:t>
            </a:r>
          </a:p>
          <a:p>
            <a:r>
              <a:rPr lang="en-US" dirty="0"/>
              <a:t>Information portal </a:t>
            </a:r>
          </a:p>
          <a:p>
            <a:r>
              <a:rPr lang="en-US" dirty="0"/>
              <a:t>Germany-wide</a:t>
            </a:r>
          </a:p>
          <a:p>
            <a:r>
              <a:rPr lang="en-US" dirty="0"/>
              <a:t>Research Infrastructures</a:t>
            </a:r>
          </a:p>
          <a:p>
            <a:r>
              <a:rPr lang="en-US" dirty="0"/>
              <a:t>For researchers</a:t>
            </a:r>
            <a:endParaRPr lang="de-DE" dirty="0"/>
          </a:p>
        </p:txBody>
      </p:sp>
      <p:pic>
        <p:nvPicPr>
          <p:cNvPr id="12" name="Picture 2"/>
          <p:cNvPicPr>
            <a:picLocks noChangeAspect="1" noChangeArrowheads="1"/>
          </p:cNvPicPr>
          <p:nvPr/>
        </p:nvPicPr>
        <p:blipFill>
          <a:blip r:embed="rId2"/>
          <a:stretch/>
        </p:blipFill>
        <p:spPr bwMode="auto">
          <a:xfrm>
            <a:off x="4676949" y="1523846"/>
            <a:ext cx="5976664" cy="3463747"/>
          </a:xfrm>
          <a:prstGeom prst="rect">
            <a:avLst/>
          </a:prstGeom>
          <a:noFill/>
          <a:ln w="9525">
            <a:noFill/>
            <a:miter lim="800000"/>
            <a:headEnd/>
            <a:tailEnd/>
          </a:ln>
        </p:spPr>
      </p:pic>
      <p:sp>
        <p:nvSpPr>
          <p:cNvPr id="13" name="Textfeld 12"/>
          <p:cNvSpPr txBox="1"/>
          <p:nvPr/>
        </p:nvSpPr>
        <p:spPr bwMode="auto">
          <a:xfrm>
            <a:off x="4565772" y="5075570"/>
            <a:ext cx="4791696" cy="200055"/>
          </a:xfrm>
          <a:prstGeom prst="rect">
            <a:avLst/>
          </a:prstGeom>
          <a:noFill/>
        </p:spPr>
        <p:txBody>
          <a:bodyPr wrap="none" rtlCol="0">
            <a:spAutoFit/>
          </a:bodyPr>
          <a:lstStyle/>
          <a:p>
            <a:r>
              <a:rPr lang="de-DE" sz="700" dirty="0">
                <a:solidFill>
                  <a:schemeClr val="bg1"/>
                </a:solidFill>
                <a:latin typeface="Helvetica Neue"/>
              </a:rPr>
              <a:t>Quelle: http://risources.dfg.de/index.html#q=*&amp;sort=RI_SORT_DE%20asc&amp;rows=10&amp;RI_EXT=Y. Zugriff 10.02.2021</a:t>
            </a:r>
            <a:endParaRPr lang="de-DE" sz="1200" dirty="0">
              <a:solidFill>
                <a:schemeClr val="bg1"/>
              </a:solidFill>
              <a:latin typeface="Helvetica Neue"/>
            </a:endParaRPr>
          </a:p>
        </p:txBody>
      </p:sp>
    </p:spTree>
    <p:extLst>
      <p:ext uri="{BB962C8B-B14F-4D97-AF65-F5344CB8AC3E}">
        <p14:creationId xmlns:p14="http://schemas.microsoft.com/office/powerpoint/2010/main" val="1735066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51</a:t>
            </a:fld>
            <a:endParaRPr lang="en-GB"/>
          </a:p>
        </p:txBody>
      </p:sp>
      <p:sp>
        <p:nvSpPr>
          <p:cNvPr id="6" name="Text Placeholder 6"/>
          <p:cNvSpPr>
            <a:spLocks noGrp="1"/>
          </p:cNvSpPr>
          <p:nvPr>
            <p:ph type="body" idx="10"/>
          </p:nvPr>
        </p:nvSpPr>
        <p:spPr bwMode="auto"/>
        <p:txBody>
          <a:bodyPr/>
          <a:lstStyle/>
          <a:p>
            <a:pPr marL="0" indent="0">
              <a:buNone/>
              <a:defRPr/>
            </a:pPr>
            <a:r>
              <a:rPr lang="en-US" b="1" dirty="0"/>
              <a:t>Task:</a:t>
            </a:r>
          </a:p>
          <a:p>
            <a:pPr marL="0" indent="0">
              <a:buNone/>
              <a:defRPr/>
            </a:pPr>
            <a:r>
              <a:rPr lang="en-US" b="1" dirty="0"/>
              <a:t>Search re3data.org for a repository that is appropriate for your data. </a:t>
            </a:r>
            <a:endParaRPr lang="en-US" b="1" dirty="0" smtClean="0"/>
          </a:p>
          <a:p>
            <a:pPr marL="0" indent="0">
              <a:buNone/>
              <a:defRPr/>
            </a:pPr>
            <a:r>
              <a:rPr lang="en-US" b="1" dirty="0" smtClean="0"/>
              <a:t>Let us discuss your </a:t>
            </a:r>
            <a:r>
              <a:rPr lang="en-US" b="1" dirty="0"/>
              <a:t>search and selection.</a:t>
            </a:r>
            <a:endParaRPr dirty="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pic>
        <p:nvPicPr>
          <p:cNvPr id="8" name="Grafik 1"/>
          <p:cNvPicPr>
            <a:picLocks noChangeAspect="1"/>
          </p:cNvPicPr>
          <p:nvPr/>
        </p:nvPicPr>
        <p:blipFill>
          <a:blip r:embed="rId2"/>
          <a:stretch/>
        </p:blipFill>
        <p:spPr bwMode="auto">
          <a:xfrm>
            <a:off x="3740845" y="3094484"/>
            <a:ext cx="3048006" cy="2340869"/>
          </a:xfrm>
          <a:prstGeom prst="rect">
            <a:avLst/>
          </a:prstGeom>
        </p:spPr>
      </p:pic>
    </p:spTree>
    <p:extLst>
      <p:ext uri="{BB962C8B-B14F-4D97-AF65-F5344CB8AC3E}">
        <p14:creationId xmlns:p14="http://schemas.microsoft.com/office/powerpoint/2010/main" val="771384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52</a:t>
            </a:fld>
            <a:endParaRPr lang="en-GB"/>
          </a:p>
        </p:txBody>
      </p:sp>
      <p:sp>
        <p:nvSpPr>
          <p:cNvPr id="5" name="Title 3"/>
          <p:cNvSpPr>
            <a:spLocks noGrp="1"/>
          </p:cNvSpPr>
          <p:nvPr>
            <p:ph type="title"/>
          </p:nvPr>
        </p:nvSpPr>
        <p:spPr bwMode="auto">
          <a:xfrm>
            <a:off x="284461" y="530989"/>
            <a:ext cx="8702324" cy="835303"/>
          </a:xfrm>
        </p:spPr>
        <p:txBody>
          <a:bodyPr/>
          <a:lstStyle/>
          <a:p>
            <a:pPr>
              <a:defRPr/>
            </a:pPr>
            <a:r>
              <a:rPr lang="de-DE" dirty="0" err="1"/>
              <a:t>Licences</a:t>
            </a:r>
            <a:endParaRPr dirty="0"/>
          </a:p>
        </p:txBody>
      </p:sp>
      <p:sp>
        <p:nvSpPr>
          <p:cNvPr id="6" name="Text Placeholder 6"/>
          <p:cNvSpPr>
            <a:spLocks noGrp="1"/>
          </p:cNvSpPr>
          <p:nvPr>
            <p:ph type="body" idx="10"/>
          </p:nvPr>
        </p:nvSpPr>
        <p:spPr bwMode="auto"/>
        <p:txBody>
          <a:bodyPr/>
          <a:lstStyle/>
          <a:p>
            <a:pPr>
              <a:defRPr/>
            </a:pPr>
            <a:r>
              <a:rPr lang="en-US" sz="2200" dirty="0"/>
              <a:t>Licenses regulate conditions of subsequent use of published data. </a:t>
            </a:r>
          </a:p>
          <a:p>
            <a:pPr>
              <a:defRPr/>
            </a:pPr>
            <a:r>
              <a:rPr lang="en-US" sz="2200" dirty="0"/>
              <a:t>Free licenses allow the use, redistribution and modification of copyrighted works</a:t>
            </a:r>
          </a:p>
          <a:p>
            <a:pPr marL="630238" indent="-365125">
              <a:defRPr/>
            </a:pPr>
            <a:r>
              <a:rPr lang="en-US" sz="2200" dirty="0"/>
              <a:t>are usually available for free use and only need to be linked to </a:t>
            </a:r>
          </a:p>
          <a:p>
            <a:pPr marL="630238" indent="-365125">
              <a:defRPr/>
            </a:pPr>
            <a:r>
              <a:rPr lang="en-US" sz="2200" dirty="0"/>
              <a:t>Prerequisite is that you are the copyright holder </a:t>
            </a:r>
          </a:p>
          <a:p>
            <a:pPr marL="265113" indent="0">
              <a:buNone/>
              <a:defRPr/>
            </a:pPr>
            <a:endParaRPr lang="en-US" sz="2200" dirty="0"/>
          </a:p>
          <a:p>
            <a:pPr>
              <a:defRPr/>
            </a:pPr>
            <a:r>
              <a:rPr lang="en-US" sz="2200" dirty="0"/>
              <a:t>Selection of the license depends on the type of data: </a:t>
            </a:r>
          </a:p>
          <a:p>
            <a:pPr marL="630238" indent="-365125">
              <a:defRPr/>
            </a:pPr>
            <a:r>
              <a:rPr lang="en-US" sz="2200" dirty="0"/>
              <a:t>e.g. Creative Commons (CC) licenses for articles, monographs, images, etc.</a:t>
            </a:r>
          </a:p>
          <a:p>
            <a:pPr marL="630238" indent="-365125">
              <a:defRPr/>
            </a:pPr>
            <a:r>
              <a:rPr lang="en-US" sz="2200" dirty="0"/>
              <a:t>Open-Database-License (</a:t>
            </a:r>
            <a:r>
              <a:rPr lang="en-US" sz="2200" dirty="0" err="1"/>
              <a:t>ODbL</a:t>
            </a:r>
            <a:r>
              <a:rPr lang="en-US" sz="2200" dirty="0"/>
              <a:t>) for DB or CC starting with version 4 </a:t>
            </a:r>
          </a:p>
          <a:p>
            <a:pPr marL="630238" indent="-365125">
              <a:defRPr/>
            </a:pPr>
            <a:r>
              <a:rPr lang="en-US" sz="2200" dirty="0"/>
              <a:t>General Public </a:t>
            </a:r>
            <a:r>
              <a:rPr lang="en-US" sz="2200" dirty="0" err="1"/>
              <a:t>Licence</a:t>
            </a:r>
            <a:r>
              <a:rPr lang="en-US" sz="2200" dirty="0"/>
              <a:t> (GNU) for </a:t>
            </a:r>
            <a:r>
              <a:rPr lang="en-US" sz="2200" dirty="0" smtClean="0"/>
              <a:t>software</a:t>
            </a:r>
          </a:p>
          <a:p>
            <a:pPr marL="357188" indent="-357188">
              <a:defRPr/>
            </a:pPr>
            <a:r>
              <a:rPr lang="en-US" sz="2200" dirty="0"/>
              <a:t>I</a:t>
            </a:r>
            <a:r>
              <a:rPr lang="en-US" sz="2200" dirty="0" smtClean="0"/>
              <a:t>f </a:t>
            </a:r>
            <a:r>
              <a:rPr lang="en-US" sz="2200" dirty="0"/>
              <a:t>no license is granted, the stricter copyright applies, as far as applicable to data</a:t>
            </a:r>
            <a:endParaRPr sz="2200" dirty="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Tree>
    <p:extLst>
      <p:ext uri="{BB962C8B-B14F-4D97-AF65-F5344CB8AC3E}">
        <p14:creationId xmlns:p14="http://schemas.microsoft.com/office/powerpoint/2010/main" val="3830634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53</a:t>
            </a:fld>
            <a:endParaRPr lang="en-GB"/>
          </a:p>
        </p:txBody>
      </p:sp>
      <p:sp>
        <p:nvSpPr>
          <p:cNvPr id="5" name="Title 3"/>
          <p:cNvSpPr>
            <a:spLocks noGrp="1"/>
          </p:cNvSpPr>
          <p:nvPr>
            <p:ph type="title"/>
          </p:nvPr>
        </p:nvSpPr>
        <p:spPr bwMode="auto">
          <a:xfrm>
            <a:off x="284461" y="530989"/>
            <a:ext cx="8702324" cy="835303"/>
          </a:xfrm>
        </p:spPr>
        <p:txBody>
          <a:bodyPr/>
          <a:lstStyle/>
          <a:p>
            <a:pPr>
              <a:defRPr/>
            </a:pPr>
            <a:r>
              <a:rPr lang="de-DE" dirty="0"/>
              <a:t>CC-</a:t>
            </a:r>
            <a:r>
              <a:rPr lang="de-DE" dirty="0" err="1"/>
              <a:t>Licenses</a:t>
            </a:r>
            <a:endParaRPr dirty="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pic>
        <p:nvPicPr>
          <p:cNvPr id="8" name="Grafik 3"/>
          <p:cNvPicPr>
            <a:picLocks noChangeAspect="1"/>
          </p:cNvPicPr>
          <p:nvPr/>
        </p:nvPicPr>
        <p:blipFill>
          <a:blip r:embed="rId2"/>
          <a:stretch/>
        </p:blipFill>
        <p:spPr bwMode="auto">
          <a:xfrm>
            <a:off x="2081260" y="2200276"/>
            <a:ext cx="301743" cy="301743"/>
          </a:xfrm>
          <a:prstGeom prst="rect">
            <a:avLst/>
          </a:prstGeom>
        </p:spPr>
      </p:pic>
      <p:pic>
        <p:nvPicPr>
          <p:cNvPr id="9" name="Grafik 10"/>
          <p:cNvPicPr>
            <a:picLocks noChangeAspect="1"/>
          </p:cNvPicPr>
          <p:nvPr/>
        </p:nvPicPr>
        <p:blipFill>
          <a:blip r:embed="rId3"/>
          <a:stretch/>
        </p:blipFill>
        <p:spPr bwMode="auto">
          <a:xfrm>
            <a:off x="2089281" y="3640490"/>
            <a:ext cx="293721" cy="293721"/>
          </a:xfrm>
          <a:prstGeom prst="rect">
            <a:avLst/>
          </a:prstGeom>
        </p:spPr>
      </p:pic>
      <p:pic>
        <p:nvPicPr>
          <p:cNvPr id="12" name="Grafik 25"/>
          <p:cNvPicPr>
            <a:picLocks noChangeAspect="1"/>
          </p:cNvPicPr>
          <p:nvPr/>
        </p:nvPicPr>
        <p:blipFill>
          <a:blip r:embed="rId4"/>
          <a:stretch/>
        </p:blipFill>
        <p:spPr bwMode="auto">
          <a:xfrm>
            <a:off x="2081261" y="4234780"/>
            <a:ext cx="301742" cy="301742"/>
          </a:xfrm>
          <a:prstGeom prst="rect">
            <a:avLst/>
          </a:prstGeom>
        </p:spPr>
      </p:pic>
      <p:sp>
        <p:nvSpPr>
          <p:cNvPr id="13" name="Textfeld 1"/>
          <p:cNvSpPr/>
          <p:nvPr/>
        </p:nvSpPr>
        <p:spPr bwMode="auto">
          <a:xfrm>
            <a:off x="2454098" y="1685096"/>
            <a:ext cx="6903371" cy="3785652"/>
          </a:xfrm>
          <a:prstGeom prst="rect">
            <a:avLst/>
          </a:prstGeom>
          <a:noFill/>
        </p:spPr>
        <p:txBody>
          <a:bodyPr wrap="square" rtlCol="0">
            <a:spAutoFit/>
          </a:bodyPr>
          <a:lstStyle/>
          <a:p>
            <a:pPr lvl="0">
              <a:defRPr/>
            </a:pPr>
            <a:r>
              <a:rPr lang="de-DE" sz="1600" dirty="0">
                <a:solidFill>
                  <a:schemeClr val="bg1"/>
                </a:solidFill>
                <a:latin typeface="Helvetica Neue"/>
              </a:rPr>
              <a:t>CC0 (Public Domain)</a:t>
            </a:r>
            <a:endParaRPr dirty="0">
              <a:solidFill>
                <a:schemeClr val="bg1"/>
              </a:solidFill>
              <a:latin typeface="Helvetica Neue"/>
            </a:endParaRPr>
          </a:p>
          <a:p>
            <a:pPr lvl="0">
              <a:defRPr/>
            </a:pPr>
            <a:endParaRPr lang="de-DE" sz="1600" dirty="0">
              <a:solidFill>
                <a:schemeClr val="bg1"/>
              </a:solidFill>
              <a:latin typeface="Helvetica Neue"/>
            </a:endParaRPr>
          </a:p>
          <a:p>
            <a:pPr lvl="0">
              <a:defRPr/>
            </a:pPr>
            <a:r>
              <a:rPr lang="de-DE" sz="1600" dirty="0">
                <a:solidFill>
                  <a:schemeClr val="bg1"/>
                </a:solidFill>
                <a:latin typeface="Helvetica Neue"/>
              </a:rPr>
              <a:t>CC BY (Namensnennung)</a:t>
            </a:r>
            <a:br>
              <a:rPr lang="de-DE" sz="1600" dirty="0">
                <a:solidFill>
                  <a:schemeClr val="bg1"/>
                </a:solidFill>
                <a:latin typeface="Helvetica Neue"/>
              </a:rPr>
            </a:br>
            <a:endParaRPr lang="de-DE" sz="1600" dirty="0">
              <a:solidFill>
                <a:schemeClr val="bg1"/>
              </a:solidFill>
              <a:latin typeface="Helvetica Neue"/>
            </a:endParaRPr>
          </a:p>
          <a:p>
            <a:pPr lvl="0">
              <a:defRPr/>
            </a:pPr>
            <a:r>
              <a:rPr lang="de-DE" sz="1600" dirty="0">
                <a:solidFill>
                  <a:schemeClr val="bg1"/>
                </a:solidFill>
                <a:latin typeface="Helvetica Neue"/>
              </a:rPr>
              <a:t>CC BY-SA (Namensnennung - Weitergabe unter gleichen Bedingungen)</a:t>
            </a:r>
            <a:endParaRPr dirty="0">
              <a:solidFill>
                <a:schemeClr val="bg1"/>
              </a:solidFill>
              <a:latin typeface="Helvetica Neue"/>
            </a:endParaRPr>
          </a:p>
          <a:p>
            <a:pPr lvl="0">
              <a:defRPr/>
            </a:pPr>
            <a:endParaRPr lang="de-DE" sz="1600" dirty="0">
              <a:solidFill>
                <a:schemeClr val="bg1"/>
              </a:solidFill>
              <a:latin typeface="Helvetica Neue"/>
            </a:endParaRPr>
          </a:p>
          <a:p>
            <a:pPr lvl="0">
              <a:defRPr/>
            </a:pPr>
            <a:r>
              <a:rPr lang="de-DE" sz="1600" dirty="0">
                <a:solidFill>
                  <a:schemeClr val="bg1"/>
                </a:solidFill>
                <a:latin typeface="Helvetica Neue"/>
              </a:rPr>
              <a:t>CC BY-ND (Namensnennung - Keine Bearbeitung)</a:t>
            </a:r>
            <a:br>
              <a:rPr lang="de-DE" sz="1600" dirty="0">
                <a:solidFill>
                  <a:schemeClr val="bg1"/>
                </a:solidFill>
                <a:latin typeface="Helvetica Neue"/>
              </a:rPr>
            </a:br>
            <a:endParaRPr lang="de-DE" sz="1600" dirty="0">
              <a:solidFill>
                <a:schemeClr val="bg1"/>
              </a:solidFill>
              <a:latin typeface="Helvetica Neue"/>
            </a:endParaRPr>
          </a:p>
          <a:p>
            <a:pPr lvl="0">
              <a:defRPr/>
            </a:pPr>
            <a:r>
              <a:rPr lang="de-DE" sz="1600" dirty="0">
                <a:solidFill>
                  <a:schemeClr val="bg1"/>
                </a:solidFill>
                <a:latin typeface="Helvetica Neue"/>
              </a:rPr>
              <a:t>CC BY-NC (Namensnennung - Nicht kommerziell)</a:t>
            </a:r>
            <a:br>
              <a:rPr lang="de-DE" sz="1600" dirty="0">
                <a:solidFill>
                  <a:schemeClr val="bg1"/>
                </a:solidFill>
                <a:latin typeface="Helvetica Neue"/>
              </a:rPr>
            </a:br>
            <a:endParaRPr lang="de-DE" sz="1600" dirty="0">
              <a:solidFill>
                <a:schemeClr val="bg1"/>
              </a:solidFill>
              <a:latin typeface="Helvetica Neue"/>
            </a:endParaRPr>
          </a:p>
          <a:p>
            <a:pPr lvl="0">
              <a:defRPr/>
            </a:pPr>
            <a:r>
              <a:rPr lang="de-DE" sz="1600" dirty="0">
                <a:solidFill>
                  <a:schemeClr val="bg1"/>
                </a:solidFill>
                <a:latin typeface="Helvetica Neue"/>
              </a:rPr>
              <a:t>CC BY-NC-SA (Namensnennung - Nicht-kommerziell - Weitergabe unter gleichen Bedingungen)</a:t>
            </a:r>
            <a:br>
              <a:rPr lang="de-DE" sz="1600" dirty="0">
                <a:solidFill>
                  <a:schemeClr val="bg1"/>
                </a:solidFill>
                <a:latin typeface="Helvetica Neue"/>
              </a:rPr>
            </a:br>
            <a:endParaRPr lang="de-DE" sz="1600" dirty="0">
              <a:solidFill>
                <a:schemeClr val="bg1"/>
              </a:solidFill>
              <a:latin typeface="Helvetica Neue"/>
            </a:endParaRPr>
          </a:p>
          <a:p>
            <a:pPr lvl="0">
              <a:defRPr/>
            </a:pPr>
            <a:r>
              <a:rPr lang="de-DE" sz="1600" dirty="0">
                <a:solidFill>
                  <a:schemeClr val="bg1"/>
                </a:solidFill>
                <a:latin typeface="Helvetica Neue"/>
              </a:rPr>
              <a:t>CC BY-NC-ND (Namensnennung - Nicht-kommerziell - Keine Bearbeitung)</a:t>
            </a:r>
          </a:p>
        </p:txBody>
      </p:sp>
      <p:pic>
        <p:nvPicPr>
          <p:cNvPr id="14" name="Grafik 19"/>
          <p:cNvPicPr>
            <a:picLocks noChangeAspect="1"/>
          </p:cNvPicPr>
          <p:nvPr/>
        </p:nvPicPr>
        <p:blipFill>
          <a:blip r:embed="rId5"/>
          <a:stretch/>
        </p:blipFill>
        <p:spPr bwMode="auto">
          <a:xfrm>
            <a:off x="1787539" y="2202213"/>
            <a:ext cx="293721" cy="293721"/>
          </a:xfrm>
          <a:prstGeom prst="rect">
            <a:avLst/>
          </a:prstGeom>
        </p:spPr>
      </p:pic>
      <p:pic>
        <p:nvPicPr>
          <p:cNvPr id="15" name="Grafik 21"/>
          <p:cNvPicPr>
            <a:picLocks noChangeAspect="1"/>
          </p:cNvPicPr>
          <p:nvPr/>
        </p:nvPicPr>
        <p:blipFill>
          <a:blip r:embed="rId2"/>
          <a:stretch/>
        </p:blipFill>
        <p:spPr bwMode="auto">
          <a:xfrm>
            <a:off x="1779517" y="2657464"/>
            <a:ext cx="301743" cy="301743"/>
          </a:xfrm>
          <a:prstGeom prst="rect">
            <a:avLst/>
          </a:prstGeom>
        </p:spPr>
      </p:pic>
      <p:pic>
        <p:nvPicPr>
          <p:cNvPr id="16" name="Grafik 24"/>
          <p:cNvPicPr>
            <a:picLocks noChangeAspect="1"/>
          </p:cNvPicPr>
          <p:nvPr/>
        </p:nvPicPr>
        <p:blipFill>
          <a:blip r:embed="rId5"/>
          <a:stretch/>
        </p:blipFill>
        <p:spPr bwMode="auto">
          <a:xfrm>
            <a:off x="1485796" y="2659401"/>
            <a:ext cx="293721" cy="293721"/>
          </a:xfrm>
          <a:prstGeom prst="rect">
            <a:avLst/>
          </a:prstGeom>
        </p:spPr>
      </p:pic>
      <p:pic>
        <p:nvPicPr>
          <p:cNvPr id="17" name="Grafik 26"/>
          <p:cNvPicPr>
            <a:picLocks noChangeAspect="1"/>
          </p:cNvPicPr>
          <p:nvPr/>
        </p:nvPicPr>
        <p:blipFill>
          <a:blip r:embed="rId4"/>
          <a:stretch/>
        </p:blipFill>
        <p:spPr bwMode="auto">
          <a:xfrm>
            <a:off x="2087591" y="2662960"/>
            <a:ext cx="301742" cy="301742"/>
          </a:xfrm>
          <a:prstGeom prst="rect">
            <a:avLst/>
          </a:prstGeom>
        </p:spPr>
      </p:pic>
      <p:pic>
        <p:nvPicPr>
          <p:cNvPr id="18" name="Grafik 28"/>
          <p:cNvPicPr>
            <a:picLocks noChangeAspect="1"/>
          </p:cNvPicPr>
          <p:nvPr/>
        </p:nvPicPr>
        <p:blipFill>
          <a:blip r:embed="rId2"/>
          <a:stretch/>
        </p:blipFill>
        <p:spPr bwMode="auto">
          <a:xfrm>
            <a:off x="1779517" y="3166258"/>
            <a:ext cx="301743" cy="301743"/>
          </a:xfrm>
          <a:prstGeom prst="rect">
            <a:avLst/>
          </a:prstGeom>
        </p:spPr>
      </p:pic>
      <p:pic>
        <p:nvPicPr>
          <p:cNvPr id="19" name="Grafik 29"/>
          <p:cNvPicPr>
            <a:picLocks noChangeAspect="1"/>
          </p:cNvPicPr>
          <p:nvPr/>
        </p:nvPicPr>
        <p:blipFill>
          <a:blip r:embed="rId5"/>
          <a:stretch/>
        </p:blipFill>
        <p:spPr bwMode="auto">
          <a:xfrm>
            <a:off x="1485796" y="3168195"/>
            <a:ext cx="293721" cy="293721"/>
          </a:xfrm>
          <a:prstGeom prst="rect">
            <a:avLst/>
          </a:prstGeom>
        </p:spPr>
      </p:pic>
      <p:pic>
        <p:nvPicPr>
          <p:cNvPr id="20" name="Grafik 30"/>
          <p:cNvPicPr>
            <a:picLocks noChangeAspect="1"/>
          </p:cNvPicPr>
          <p:nvPr/>
        </p:nvPicPr>
        <p:blipFill>
          <a:blip r:embed="rId6"/>
          <a:stretch/>
        </p:blipFill>
        <p:spPr bwMode="auto">
          <a:xfrm>
            <a:off x="2081260" y="3166258"/>
            <a:ext cx="301742" cy="301742"/>
          </a:xfrm>
          <a:prstGeom prst="rect">
            <a:avLst/>
          </a:prstGeom>
        </p:spPr>
      </p:pic>
      <p:pic>
        <p:nvPicPr>
          <p:cNvPr id="21" name="Grafik 31"/>
          <p:cNvPicPr>
            <a:picLocks noChangeAspect="1"/>
          </p:cNvPicPr>
          <p:nvPr/>
        </p:nvPicPr>
        <p:blipFill>
          <a:blip r:embed="rId2"/>
          <a:stretch/>
        </p:blipFill>
        <p:spPr bwMode="auto">
          <a:xfrm>
            <a:off x="1787539" y="3649713"/>
            <a:ext cx="301743" cy="301743"/>
          </a:xfrm>
          <a:prstGeom prst="rect">
            <a:avLst/>
          </a:prstGeom>
        </p:spPr>
      </p:pic>
      <p:pic>
        <p:nvPicPr>
          <p:cNvPr id="22" name="Grafik 32"/>
          <p:cNvPicPr>
            <a:picLocks noChangeAspect="1"/>
          </p:cNvPicPr>
          <p:nvPr/>
        </p:nvPicPr>
        <p:blipFill>
          <a:blip r:embed="rId5"/>
          <a:stretch/>
        </p:blipFill>
        <p:spPr bwMode="auto">
          <a:xfrm>
            <a:off x="1493818" y="3651650"/>
            <a:ext cx="293721" cy="293721"/>
          </a:xfrm>
          <a:prstGeom prst="rect">
            <a:avLst/>
          </a:prstGeom>
        </p:spPr>
      </p:pic>
      <p:pic>
        <p:nvPicPr>
          <p:cNvPr id="23" name="Grafik 33"/>
          <p:cNvPicPr>
            <a:picLocks noChangeAspect="1"/>
          </p:cNvPicPr>
          <p:nvPr/>
        </p:nvPicPr>
        <p:blipFill>
          <a:blip r:embed="rId3"/>
          <a:stretch/>
        </p:blipFill>
        <p:spPr bwMode="auto">
          <a:xfrm>
            <a:off x="1789566" y="4236264"/>
            <a:ext cx="294173" cy="294173"/>
          </a:xfrm>
          <a:prstGeom prst="rect">
            <a:avLst/>
          </a:prstGeom>
        </p:spPr>
      </p:pic>
      <p:pic>
        <p:nvPicPr>
          <p:cNvPr id="24" name="Grafik 34"/>
          <p:cNvPicPr>
            <a:picLocks noChangeAspect="1"/>
          </p:cNvPicPr>
          <p:nvPr/>
        </p:nvPicPr>
        <p:blipFill>
          <a:blip r:embed="rId2"/>
          <a:stretch/>
        </p:blipFill>
        <p:spPr bwMode="auto">
          <a:xfrm>
            <a:off x="1487823" y="4234779"/>
            <a:ext cx="301743" cy="301743"/>
          </a:xfrm>
          <a:prstGeom prst="rect">
            <a:avLst/>
          </a:prstGeom>
        </p:spPr>
      </p:pic>
      <p:pic>
        <p:nvPicPr>
          <p:cNvPr id="25" name="Grafik 35"/>
          <p:cNvPicPr>
            <a:picLocks noChangeAspect="1"/>
          </p:cNvPicPr>
          <p:nvPr/>
        </p:nvPicPr>
        <p:blipFill>
          <a:blip r:embed="rId5"/>
          <a:stretch/>
        </p:blipFill>
        <p:spPr bwMode="auto">
          <a:xfrm>
            <a:off x="1194102" y="4236716"/>
            <a:ext cx="293721" cy="293721"/>
          </a:xfrm>
          <a:prstGeom prst="rect">
            <a:avLst/>
          </a:prstGeom>
        </p:spPr>
      </p:pic>
      <p:pic>
        <p:nvPicPr>
          <p:cNvPr id="26" name="Grafik 36"/>
          <p:cNvPicPr>
            <a:picLocks noChangeAspect="1"/>
          </p:cNvPicPr>
          <p:nvPr/>
        </p:nvPicPr>
        <p:blipFill>
          <a:blip r:embed="rId3"/>
          <a:stretch/>
        </p:blipFill>
        <p:spPr bwMode="auto">
          <a:xfrm>
            <a:off x="1795108" y="4869742"/>
            <a:ext cx="294173" cy="294173"/>
          </a:xfrm>
          <a:prstGeom prst="rect">
            <a:avLst/>
          </a:prstGeom>
        </p:spPr>
      </p:pic>
      <p:pic>
        <p:nvPicPr>
          <p:cNvPr id="27" name="Grafik 37"/>
          <p:cNvPicPr>
            <a:picLocks noChangeAspect="1"/>
          </p:cNvPicPr>
          <p:nvPr/>
        </p:nvPicPr>
        <p:blipFill>
          <a:blip r:embed="rId2"/>
          <a:stretch/>
        </p:blipFill>
        <p:spPr bwMode="auto">
          <a:xfrm>
            <a:off x="1493365" y="4868257"/>
            <a:ext cx="301743" cy="301743"/>
          </a:xfrm>
          <a:prstGeom prst="rect">
            <a:avLst/>
          </a:prstGeom>
        </p:spPr>
      </p:pic>
      <p:pic>
        <p:nvPicPr>
          <p:cNvPr id="28" name="Grafik 38"/>
          <p:cNvPicPr>
            <a:picLocks noChangeAspect="1"/>
          </p:cNvPicPr>
          <p:nvPr/>
        </p:nvPicPr>
        <p:blipFill>
          <a:blip r:embed="rId5"/>
          <a:stretch/>
        </p:blipFill>
        <p:spPr bwMode="auto">
          <a:xfrm>
            <a:off x="1199644" y="4870194"/>
            <a:ext cx="293721" cy="293721"/>
          </a:xfrm>
          <a:prstGeom prst="rect">
            <a:avLst/>
          </a:prstGeom>
        </p:spPr>
      </p:pic>
      <p:pic>
        <p:nvPicPr>
          <p:cNvPr id="29" name="Grafik 39"/>
          <p:cNvPicPr>
            <a:picLocks noChangeAspect="1"/>
          </p:cNvPicPr>
          <p:nvPr/>
        </p:nvPicPr>
        <p:blipFill>
          <a:blip r:embed="rId6"/>
          <a:stretch/>
        </p:blipFill>
        <p:spPr bwMode="auto">
          <a:xfrm>
            <a:off x="2085592" y="4863797"/>
            <a:ext cx="301742" cy="301742"/>
          </a:xfrm>
          <a:prstGeom prst="rect">
            <a:avLst/>
          </a:prstGeom>
        </p:spPr>
      </p:pic>
      <p:pic>
        <p:nvPicPr>
          <p:cNvPr id="30" name="Grafik 40"/>
          <p:cNvPicPr>
            <a:picLocks noChangeAspect="1"/>
          </p:cNvPicPr>
          <p:nvPr/>
        </p:nvPicPr>
        <p:blipFill>
          <a:blip r:embed="rId5"/>
          <a:stretch/>
        </p:blipFill>
        <p:spPr bwMode="auto">
          <a:xfrm>
            <a:off x="1774000" y="1738859"/>
            <a:ext cx="293721" cy="293721"/>
          </a:xfrm>
          <a:prstGeom prst="rect">
            <a:avLst/>
          </a:prstGeom>
        </p:spPr>
      </p:pic>
      <p:pic>
        <p:nvPicPr>
          <p:cNvPr id="31" name="Grafik 6"/>
          <p:cNvPicPr>
            <a:picLocks noChangeAspect="1"/>
          </p:cNvPicPr>
          <p:nvPr/>
        </p:nvPicPr>
        <p:blipFill>
          <a:blip r:embed="rId7"/>
          <a:stretch/>
        </p:blipFill>
        <p:spPr bwMode="auto">
          <a:xfrm>
            <a:off x="2064480" y="1738859"/>
            <a:ext cx="295200" cy="295200"/>
          </a:xfrm>
          <a:prstGeom prst="rect">
            <a:avLst/>
          </a:prstGeom>
        </p:spPr>
      </p:pic>
      <p:sp>
        <p:nvSpPr>
          <p:cNvPr id="32" name="Rechteck 1"/>
          <p:cNvSpPr/>
          <p:nvPr/>
        </p:nvSpPr>
        <p:spPr bwMode="auto">
          <a:xfrm>
            <a:off x="1194102" y="1611534"/>
            <a:ext cx="7992888" cy="1475077"/>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bg1"/>
              </a:solidFill>
            </a:endParaRPr>
          </a:p>
        </p:txBody>
      </p:sp>
    </p:spTree>
    <p:extLst>
      <p:ext uri="{BB962C8B-B14F-4D97-AF65-F5344CB8AC3E}">
        <p14:creationId xmlns:p14="http://schemas.microsoft.com/office/powerpoint/2010/main" val="2920415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54</a:t>
            </a:fld>
            <a:endParaRPr lang="en-GB"/>
          </a:p>
        </p:txBody>
      </p:sp>
      <p:sp>
        <p:nvSpPr>
          <p:cNvPr id="5" name="Title 3"/>
          <p:cNvSpPr>
            <a:spLocks noGrp="1"/>
          </p:cNvSpPr>
          <p:nvPr>
            <p:ph type="title"/>
          </p:nvPr>
        </p:nvSpPr>
        <p:spPr bwMode="auto">
          <a:xfrm>
            <a:off x="284461" y="874097"/>
            <a:ext cx="8702324" cy="835303"/>
          </a:xfrm>
        </p:spPr>
        <p:txBody>
          <a:bodyPr/>
          <a:lstStyle/>
          <a:p>
            <a:pPr>
              <a:defRPr/>
            </a:pPr>
            <a:r>
              <a:rPr lang="de-DE" dirty="0"/>
              <a:t>Take care!</a:t>
            </a:r>
            <a:endParaRPr dirty="0"/>
          </a:p>
        </p:txBody>
      </p:sp>
      <p:sp>
        <p:nvSpPr>
          <p:cNvPr id="10" name="Abgerundetes Rechteck 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dirty="0"/>
              <a:t>Publication</a:t>
            </a:r>
            <a:endParaRPr dirty="0"/>
          </a:p>
        </p:txBody>
      </p:sp>
      <p:sp>
        <p:nvSpPr>
          <p:cNvPr id="2" name="Rechteck 1"/>
          <p:cNvSpPr/>
          <p:nvPr/>
        </p:nvSpPr>
        <p:spPr>
          <a:xfrm>
            <a:off x="2501873" y="2086372"/>
            <a:ext cx="5756275" cy="2631490"/>
          </a:xfrm>
          <a:prstGeom prst="rect">
            <a:avLst/>
          </a:prstGeom>
        </p:spPr>
        <p:txBody>
          <a:bodyPr>
            <a:spAutoFit/>
          </a:bodyPr>
          <a:lstStyle/>
          <a:p>
            <a:pPr algn="ctr"/>
            <a:r>
              <a:rPr lang="de-DE" sz="5500" b="1" dirty="0" err="1">
                <a:solidFill>
                  <a:schemeClr val="bg1"/>
                </a:solidFill>
              </a:rPr>
              <a:t>No</a:t>
            </a:r>
            <a:r>
              <a:rPr lang="de-DE" sz="5500" b="1" dirty="0">
                <a:solidFill>
                  <a:schemeClr val="bg1"/>
                </a:solidFill>
              </a:rPr>
              <a:t> </a:t>
            </a:r>
            <a:r>
              <a:rPr lang="de-DE" sz="5500" b="1" dirty="0" err="1">
                <a:solidFill>
                  <a:schemeClr val="bg1"/>
                </a:solidFill>
              </a:rPr>
              <a:t>license</a:t>
            </a:r>
            <a:endParaRPr lang="de-DE" sz="5500" b="1" dirty="0">
              <a:solidFill>
                <a:schemeClr val="bg1"/>
              </a:solidFill>
            </a:endParaRPr>
          </a:p>
          <a:p>
            <a:pPr algn="ctr"/>
            <a:r>
              <a:rPr lang="de-DE" sz="5500" b="1" dirty="0">
                <a:solidFill>
                  <a:schemeClr val="bg1"/>
                </a:solidFill>
              </a:rPr>
              <a:t>≠</a:t>
            </a:r>
          </a:p>
          <a:p>
            <a:pPr algn="ctr"/>
            <a:r>
              <a:rPr lang="de-DE" sz="5500" b="1" dirty="0" err="1">
                <a:solidFill>
                  <a:schemeClr val="bg1"/>
                </a:solidFill>
              </a:rPr>
              <a:t>free</a:t>
            </a:r>
            <a:r>
              <a:rPr lang="de-DE" sz="5500" b="1" dirty="0">
                <a:solidFill>
                  <a:schemeClr val="bg1"/>
                </a:solidFill>
              </a:rPr>
              <a:t> </a:t>
            </a:r>
            <a:r>
              <a:rPr lang="de-DE" sz="5500" b="1" dirty="0" err="1">
                <a:solidFill>
                  <a:schemeClr val="bg1"/>
                </a:solidFill>
              </a:rPr>
              <a:t>license</a:t>
            </a:r>
            <a:endParaRPr lang="de-DE" sz="5500" b="1" dirty="0">
              <a:solidFill>
                <a:schemeClr val="bg1"/>
              </a:solidFill>
            </a:endParaRPr>
          </a:p>
        </p:txBody>
      </p:sp>
    </p:spTree>
    <p:extLst>
      <p:ext uri="{BB962C8B-B14F-4D97-AF65-F5344CB8AC3E}">
        <p14:creationId xmlns:p14="http://schemas.microsoft.com/office/powerpoint/2010/main" val="3447877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55</a:t>
            </a:fld>
            <a:endParaRPr lang="en-GB"/>
          </a:p>
        </p:txBody>
      </p:sp>
      <p:sp>
        <p:nvSpPr>
          <p:cNvPr id="5" name="Title 3"/>
          <p:cNvSpPr>
            <a:spLocks noGrp="1"/>
          </p:cNvSpPr>
          <p:nvPr>
            <p:ph type="title"/>
          </p:nvPr>
        </p:nvSpPr>
        <p:spPr bwMode="auto">
          <a:xfrm>
            <a:off x="295105" y="718220"/>
            <a:ext cx="8702324" cy="835303"/>
          </a:xfrm>
        </p:spPr>
        <p:txBody>
          <a:bodyPr/>
          <a:lstStyle/>
          <a:p>
            <a:pPr>
              <a:defRPr/>
            </a:pPr>
            <a:r>
              <a:rPr lang="en-GB"/>
              <a:t>What is a data management plan?</a:t>
            </a:r>
            <a:endParaRPr/>
          </a:p>
        </p:txBody>
      </p:sp>
      <p:sp>
        <p:nvSpPr>
          <p:cNvPr id="6" name="Text Placeholder 11"/>
          <p:cNvSpPr>
            <a:spLocks noGrp="1"/>
          </p:cNvSpPr>
          <p:nvPr>
            <p:ph type="body" idx="10"/>
          </p:nvPr>
        </p:nvSpPr>
        <p:spPr bwMode="auto">
          <a:xfrm>
            <a:off x="315367" y="1697539"/>
            <a:ext cx="10629413" cy="2333049"/>
          </a:xfrm>
        </p:spPr>
        <p:txBody>
          <a:bodyPr>
            <a:normAutofit/>
          </a:bodyPr>
          <a:lstStyle/>
          <a:p>
            <a:pPr>
              <a:defRPr/>
            </a:pPr>
            <a:r>
              <a:rPr lang="en-US"/>
              <a:t>All information that adequately describes and documents the collection, processing, storage, archiving, and publication of research data in the context of a research project.</a:t>
            </a:r>
            <a:endParaRPr/>
          </a:p>
          <a:p>
            <a:pPr marL="0" indent="0">
              <a:buNone/>
              <a:defRPr/>
            </a:pPr>
            <a:endParaRPr lang="en-US"/>
          </a:p>
          <a:p>
            <a:pPr>
              <a:defRPr/>
            </a:pPr>
            <a:r>
              <a:rPr lang="en-US"/>
              <a:t>"[...] analysis of the workflow from the generation of the data to their use.“</a:t>
            </a:r>
            <a:r>
              <a:rPr lang="en-US" baseline="30000"/>
              <a:t>1</a:t>
            </a:r>
            <a:endParaRPr baseline="3000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management plan</a:t>
            </a:r>
            <a:endParaRPr/>
          </a:p>
        </p:txBody>
      </p:sp>
      <p:sp>
        <p:nvSpPr>
          <p:cNvPr id="2" name="Textfeld 1"/>
          <p:cNvSpPr txBox="1"/>
          <p:nvPr/>
        </p:nvSpPr>
        <p:spPr bwMode="auto">
          <a:xfrm>
            <a:off x="212453" y="5800591"/>
            <a:ext cx="10081120" cy="246221"/>
          </a:xfrm>
          <a:prstGeom prst="rect">
            <a:avLst/>
          </a:prstGeom>
          <a:noFill/>
          <a:ln w="12700" cap="flat">
            <a:noFill/>
            <a:miter lim="400000"/>
          </a:ln>
        </p:spPr>
        <p:style>
          <a:lnRef idx="0">
            <a:srgbClr val="000000"/>
          </a:lnRef>
          <a:fillRef idx="0">
            <a:srgbClr val="000000"/>
          </a:fillRef>
          <a:effectRef idx="0">
            <a:srgbClr val="000000"/>
          </a:effectRef>
          <a:fontRef idx="none"/>
        </p:style>
        <p:txBody>
          <a:bodyPr wrap="square" rtlCol="0">
            <a:spAutoFit/>
          </a:bodyPr>
          <a:lstStyle/>
          <a:p>
            <a:pPr>
              <a:defRPr/>
            </a:pPr>
            <a:r>
              <a:rPr lang="de-DE" sz="1000">
                <a:solidFill>
                  <a:schemeClr val="bg1"/>
                </a:solidFill>
                <a:latin typeface="Lato Heavy"/>
              </a:rPr>
              <a:t>[1] J. Ludwig, H. Enke (Hrsg.) </a:t>
            </a:r>
            <a:r>
              <a:rPr lang="de-DE" sz="1000" i="1">
                <a:solidFill>
                  <a:schemeClr val="bg1"/>
                </a:solidFill>
                <a:latin typeface="Lato Heavy"/>
              </a:rPr>
              <a:t>Leitfaden zum Forschungsdaten-Management. Handreichungen aus dem WissGrid-Projekt. </a:t>
            </a:r>
            <a:r>
              <a:rPr lang="de-DE" sz="1000">
                <a:solidFill>
                  <a:schemeClr val="bg1"/>
                </a:solidFill>
                <a:latin typeface="Lato Heavy"/>
              </a:rPr>
              <a:t>Verlag Werner Hülsbusch: Glückstadt, 2013.</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56</a:t>
            </a:fld>
            <a:endParaRPr lang="en-GB"/>
          </a:p>
        </p:txBody>
      </p:sp>
      <p:sp>
        <p:nvSpPr>
          <p:cNvPr id="5" name="Title 3"/>
          <p:cNvSpPr>
            <a:spLocks noGrp="1"/>
          </p:cNvSpPr>
          <p:nvPr>
            <p:ph type="title"/>
          </p:nvPr>
        </p:nvSpPr>
        <p:spPr bwMode="auto">
          <a:xfrm>
            <a:off x="284461" y="675005"/>
            <a:ext cx="8702324" cy="835303"/>
          </a:xfrm>
        </p:spPr>
        <p:txBody>
          <a:bodyPr/>
          <a:lstStyle/>
          <a:p>
            <a:pPr>
              <a:defRPr/>
            </a:pPr>
            <a:r>
              <a:rPr lang="en-GB" dirty="0"/>
              <a:t>Components of a DMP</a:t>
            </a:r>
            <a:endParaRPr dirty="0"/>
          </a:p>
        </p:txBody>
      </p:sp>
      <p:sp>
        <p:nvSpPr>
          <p:cNvPr id="6" name="Text Placeholder 11"/>
          <p:cNvSpPr>
            <a:spLocks noGrp="1"/>
          </p:cNvSpPr>
          <p:nvPr>
            <p:ph type="body" idx="10"/>
          </p:nvPr>
        </p:nvSpPr>
        <p:spPr bwMode="auto">
          <a:xfrm>
            <a:off x="315367" y="1452233"/>
            <a:ext cx="10629413" cy="4810603"/>
          </a:xfrm>
        </p:spPr>
        <p:txBody>
          <a:bodyPr>
            <a:noAutofit/>
          </a:bodyPr>
          <a:lstStyle/>
          <a:p>
            <a:pPr>
              <a:defRPr/>
            </a:pPr>
            <a:r>
              <a:rPr lang="en-US" sz="2000" dirty="0"/>
              <a:t>Administrative information</a:t>
            </a:r>
            <a:endParaRPr dirty="0"/>
          </a:p>
          <a:p>
            <a:pPr lvl="1">
              <a:defRPr/>
            </a:pPr>
            <a:r>
              <a:rPr lang="en-US" sz="1800" dirty="0"/>
              <a:t>Project name, data originator, other contributors, contact, funding program, etc.</a:t>
            </a:r>
            <a:endParaRPr dirty="0"/>
          </a:p>
          <a:p>
            <a:pPr>
              <a:defRPr/>
            </a:pPr>
            <a:r>
              <a:rPr lang="en-US" sz="2000" dirty="0"/>
              <a:t>Project abstract</a:t>
            </a:r>
            <a:endParaRPr dirty="0"/>
          </a:p>
          <a:p>
            <a:pPr>
              <a:defRPr/>
            </a:pPr>
            <a:r>
              <a:rPr lang="en-US" sz="2000" dirty="0"/>
              <a:t>Data set descriptions</a:t>
            </a:r>
            <a:endParaRPr dirty="0"/>
          </a:p>
          <a:p>
            <a:pPr lvl="1">
              <a:defRPr/>
            </a:pPr>
            <a:r>
              <a:rPr lang="en-US" sz="1800" dirty="0"/>
              <a:t>Data types, formats, scope</a:t>
            </a:r>
            <a:endParaRPr dirty="0"/>
          </a:p>
          <a:p>
            <a:pPr lvl="1">
              <a:defRPr/>
            </a:pPr>
            <a:r>
              <a:rPr lang="en-US" sz="1800" dirty="0"/>
              <a:t>Metadata and standards information</a:t>
            </a:r>
            <a:endParaRPr dirty="0"/>
          </a:p>
          <a:p>
            <a:pPr lvl="1">
              <a:defRPr/>
            </a:pPr>
            <a:r>
              <a:rPr lang="en-US" sz="1800" dirty="0"/>
              <a:t>Data sharing</a:t>
            </a:r>
            <a:endParaRPr dirty="0"/>
          </a:p>
          <a:p>
            <a:pPr lvl="1">
              <a:defRPr/>
            </a:pPr>
            <a:r>
              <a:rPr lang="en-US" sz="1800" dirty="0"/>
              <a:t>Archiving and backup of data</a:t>
            </a:r>
            <a:endParaRPr dirty="0"/>
          </a:p>
          <a:p>
            <a:pPr lvl="1">
              <a:defRPr/>
            </a:pPr>
            <a:r>
              <a:rPr lang="en-US" sz="1800" dirty="0"/>
              <a:t>Responsibilities</a:t>
            </a:r>
            <a:endParaRPr dirty="0"/>
          </a:p>
          <a:p>
            <a:pPr lvl="1">
              <a:defRPr/>
            </a:pPr>
            <a:r>
              <a:rPr lang="en-US" sz="1800" dirty="0"/>
              <a:t>Legal and ethical aspects (e.g., </a:t>
            </a:r>
            <a:r>
              <a:rPr lang="en-US" sz="1800" dirty="0" err="1"/>
              <a:t>licences</a:t>
            </a:r>
            <a:r>
              <a:rPr lang="en-US" sz="1800" dirty="0"/>
              <a:t>, GDPR, Nagoya protocol, CARE)</a:t>
            </a:r>
            <a:endParaRPr dirty="0"/>
          </a:p>
          <a:p>
            <a:pPr lvl="1">
              <a:defRPr/>
            </a:pPr>
            <a:r>
              <a:rPr lang="en-US" sz="1800" dirty="0"/>
              <a:t>Costs</a:t>
            </a:r>
            <a:endParaRPr dirty="0"/>
          </a:p>
          <a:p>
            <a:pPr>
              <a:defRPr/>
            </a:pPr>
            <a:endParaRPr lang="en-US" sz="2000" dirty="0"/>
          </a:p>
          <a:p>
            <a:pPr>
              <a:defRPr/>
            </a:pPr>
            <a:r>
              <a:rPr lang="en-US" sz="2000" dirty="0"/>
              <a:t>Length can vary from a few paragraphs to several pages!</a:t>
            </a:r>
            <a:endParaRPr sz="2000" baseline="30000" dirty="0"/>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management plan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2"/>
          </p:nvPr>
        </p:nvSpPr>
        <p:spPr bwMode="auto"/>
        <p:txBody>
          <a:bodyPr/>
          <a:lstStyle/>
          <a:p>
            <a:pPr lvl="0">
              <a:defRPr/>
            </a:pPr>
            <a:fld id="{86CB4B4D-7CA3-9044-876B-883B54F8677D}" type="slidenum">
              <a:rPr lang="en-GB"/>
              <a:t>57</a:t>
            </a:fld>
            <a:endParaRPr lang="en-GB"/>
          </a:p>
        </p:txBody>
      </p:sp>
      <p:sp>
        <p:nvSpPr>
          <p:cNvPr id="5" name="Title 3"/>
          <p:cNvSpPr>
            <a:spLocks noGrp="1"/>
          </p:cNvSpPr>
          <p:nvPr>
            <p:ph type="title"/>
          </p:nvPr>
        </p:nvSpPr>
        <p:spPr bwMode="auto">
          <a:xfrm>
            <a:off x="295105" y="718220"/>
            <a:ext cx="8702324" cy="835303"/>
          </a:xfrm>
        </p:spPr>
        <p:txBody>
          <a:bodyPr/>
          <a:lstStyle/>
          <a:p>
            <a:pPr>
              <a:defRPr/>
            </a:pPr>
            <a:r>
              <a:rPr lang="en-US"/>
              <a:t>Sketching out a DMP for your research project</a:t>
            </a:r>
            <a:endParaRPr/>
          </a:p>
        </p:txBody>
      </p:sp>
      <p:sp>
        <p:nvSpPr>
          <p:cNvPr id="6" name="Text Placeholder 11"/>
          <p:cNvSpPr>
            <a:spLocks noGrp="1"/>
          </p:cNvSpPr>
          <p:nvPr>
            <p:ph type="body" idx="10"/>
          </p:nvPr>
        </p:nvSpPr>
        <p:spPr bwMode="auto">
          <a:xfrm>
            <a:off x="315367" y="1697539"/>
            <a:ext cx="10629413" cy="3493640"/>
          </a:xfrm>
        </p:spPr>
        <p:txBody>
          <a:bodyPr>
            <a:normAutofit/>
          </a:bodyPr>
          <a:lstStyle/>
          <a:p>
            <a:pPr marL="0" indent="0">
              <a:buNone/>
              <a:defRPr/>
            </a:pPr>
            <a:r>
              <a:rPr lang="en-US" b="1"/>
              <a:t>Individual work:</a:t>
            </a:r>
            <a:endParaRPr lang="en-US"/>
          </a:p>
          <a:p>
            <a:pPr marL="0" indent="0">
              <a:buNone/>
              <a:defRPr/>
            </a:pPr>
            <a:r>
              <a:rPr lang="en-US"/>
              <a:t>Please download the CAU template for data management plans: </a:t>
            </a:r>
            <a:r>
              <a:rPr lang="en-US" u="sng">
                <a:hlinkClick r:id="rId2" tooltip="https://lms.uni-kiel.de/m/278602a45da821a97539679f1cc25dc4/CAU_DMP_Template_1.1.2.rtf"/>
              </a:rPr>
              <a:t>CAU_DMP_Template</a:t>
            </a:r>
            <a:endParaRPr lang="en-US"/>
          </a:p>
          <a:p>
            <a:pPr marL="0" indent="0">
              <a:buNone/>
              <a:defRPr/>
            </a:pPr>
            <a:endParaRPr lang="en-US"/>
          </a:p>
          <a:p>
            <a:pPr marL="0" indent="0">
              <a:buNone/>
              <a:defRPr/>
            </a:pPr>
            <a:r>
              <a:rPr lang="en-US"/>
              <a:t>You have 10 minutes. Have look at the template and try to sketch out a DMP for your research project. What information do you already have? What information is missing to fill the template? </a:t>
            </a:r>
            <a:endParaRPr/>
          </a:p>
          <a:p>
            <a:pPr>
              <a:defRPr/>
            </a:pPr>
            <a:endParaRPr/>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Data management plan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58</a:t>
            </a:fld>
            <a:endParaRPr lang="en-GB"/>
          </a:p>
        </p:txBody>
      </p:sp>
      <p:sp>
        <p:nvSpPr>
          <p:cNvPr id="5" name="Title 2"/>
          <p:cNvSpPr>
            <a:spLocks noGrp="1"/>
          </p:cNvSpPr>
          <p:nvPr>
            <p:ph type="title"/>
          </p:nvPr>
        </p:nvSpPr>
        <p:spPr bwMode="auto">
          <a:xfrm>
            <a:off x="284461" y="602997"/>
            <a:ext cx="8702324" cy="835303"/>
          </a:xfrm>
        </p:spPr>
        <p:txBody>
          <a:bodyPr/>
          <a:lstStyle/>
          <a:p>
            <a:pPr>
              <a:defRPr/>
            </a:pPr>
            <a:r>
              <a:rPr lang="en-US"/>
              <a:t>Research Data Alliance</a:t>
            </a:r>
            <a:endParaRPr/>
          </a:p>
        </p:txBody>
      </p:sp>
      <p:sp>
        <p:nvSpPr>
          <p:cNvPr id="6" name="Text Placeholder 3"/>
          <p:cNvSpPr>
            <a:spLocks noGrp="1"/>
          </p:cNvSpPr>
          <p:nvPr>
            <p:ph type="body" idx="10"/>
          </p:nvPr>
        </p:nvSpPr>
        <p:spPr bwMode="auto">
          <a:xfrm>
            <a:off x="315367" y="1380224"/>
            <a:ext cx="10629413" cy="4810603"/>
          </a:xfrm>
        </p:spPr>
        <p:txBody>
          <a:bodyPr/>
          <a:lstStyle/>
          <a:p>
            <a:pPr>
              <a:defRPr/>
            </a:pPr>
            <a:r>
              <a:rPr lang="en-GB"/>
              <a:t>International organisation founded in 2012</a:t>
            </a:r>
            <a:endParaRPr/>
          </a:p>
          <a:p>
            <a:pPr lvl="1">
              <a:defRPr/>
            </a:pPr>
            <a:r>
              <a:rPr lang="en-GB" b="1">
                <a:latin typeface="Lato Semibold"/>
                <a:ea typeface="Lato Semibold"/>
                <a:cs typeface="Lato Semibold"/>
              </a:rPr>
              <a:t>Vision</a:t>
            </a:r>
            <a:r>
              <a:rPr lang="en-GB"/>
              <a:t>: Researchers and innovators openly share data </a:t>
            </a:r>
            <a:br>
              <a:rPr lang="en-GB"/>
            </a:br>
            <a:r>
              <a:rPr lang="en-GB"/>
              <a:t>across technologies, disciplines, and countries to </a:t>
            </a:r>
            <a:br>
              <a:rPr lang="en-GB"/>
            </a:br>
            <a:r>
              <a:rPr lang="en-GB"/>
              <a:t>address the grand challenges of society</a:t>
            </a:r>
            <a:endParaRPr/>
          </a:p>
          <a:p>
            <a:pPr lvl="1">
              <a:defRPr/>
            </a:pPr>
            <a:r>
              <a:rPr lang="en-GB" b="1">
                <a:latin typeface="Lato Semibold"/>
                <a:ea typeface="Lato Semibold"/>
                <a:cs typeface="Lato Semibold"/>
              </a:rPr>
              <a:t>Mission:</a:t>
            </a:r>
            <a:r>
              <a:rPr lang="en-GB"/>
              <a:t> RDA builds the social and technical bridges that enable open sharing of data</a:t>
            </a:r>
            <a:endParaRPr/>
          </a:p>
          <a:p>
            <a:pPr>
              <a:defRPr/>
            </a:pPr>
            <a:r>
              <a:rPr lang="en-GB" b="1">
                <a:latin typeface="Lato Semibold"/>
                <a:ea typeface="Lato Semibold"/>
                <a:cs typeface="Lato Semibold"/>
              </a:rPr>
              <a:t>Bottom-up</a:t>
            </a:r>
            <a:r>
              <a:rPr lang="en-GB"/>
              <a:t> development of practices, infrastructures, tools, technologies, services, approaches, policies, etc.</a:t>
            </a:r>
            <a:endParaRPr/>
          </a:p>
          <a:p>
            <a:pPr>
              <a:defRPr/>
            </a:pPr>
            <a:r>
              <a:rPr lang="en-GB" b="1">
                <a:latin typeface="Lato Semibold"/>
                <a:ea typeface="Lato Semibold"/>
                <a:cs typeface="Lato Semibold"/>
              </a:rPr>
              <a:t>Practitioners</a:t>
            </a:r>
            <a:r>
              <a:rPr lang="en-GB"/>
              <a:t> come together in </a:t>
            </a:r>
            <a:r>
              <a:rPr lang="en-GB" u="sng">
                <a:hlinkClick r:id="rId2" tooltip="https://www.rd-alliance.org/groups/creating-and-managing-rda-groups/creating-or-joining-birds-feather-group"/>
              </a:rPr>
              <a:t>Birds of a Feather-Groups (BoF)</a:t>
            </a:r>
            <a:r>
              <a:rPr lang="en-GB"/>
              <a:t>, </a:t>
            </a:r>
            <a:br>
              <a:rPr lang="en-GB"/>
            </a:br>
            <a:r>
              <a:rPr lang="en-GB" u="sng">
                <a:hlinkClick r:id="rId3" tooltip="https://www.rd-alliance.org/groups/interest-groups"/>
              </a:rPr>
              <a:t>Interest Groups (IG)</a:t>
            </a:r>
            <a:r>
              <a:rPr lang="en-GB"/>
              <a:t> or </a:t>
            </a:r>
            <a:r>
              <a:rPr lang="en-GB" u="sng">
                <a:hlinkClick r:id="rId4" tooltip="https://www.rd-alliance.org/groups/working-groups"/>
              </a:rPr>
              <a:t>Working Groups (WG)</a:t>
            </a:r>
            <a:endParaRPr lang="en-GB"/>
          </a:p>
          <a:p>
            <a:pPr>
              <a:defRPr/>
            </a:pPr>
            <a:r>
              <a:rPr lang="en-GB"/>
              <a:t>Regional chapters, e.g., </a:t>
            </a:r>
            <a:r>
              <a:rPr lang="en-GB" u="sng">
                <a:hlinkClick r:id="rId5" tooltip="https://www.rd-alliance.org/rda-europe"/>
              </a:rPr>
              <a:t>RDA Europe</a:t>
            </a:r>
            <a:r>
              <a:rPr lang="en-GB"/>
              <a:t> or </a:t>
            </a:r>
            <a:r>
              <a:rPr lang="en-GB" u="sng">
                <a:hlinkClick r:id="rId6" tooltip="https://www.rda-deutschland.de/"/>
              </a:rPr>
              <a:t>RDA Deutschland e.V.</a:t>
            </a:r>
            <a:endParaRPr lang="en-GB"/>
          </a:p>
          <a:p>
            <a:pPr>
              <a:defRPr/>
            </a:pPr>
            <a:r>
              <a:rPr lang="en-GB"/>
              <a:t>Strong </a:t>
            </a:r>
            <a:r>
              <a:rPr lang="en-GB" b="1">
                <a:latin typeface="Lato Semibold"/>
                <a:ea typeface="Lato Semibold"/>
                <a:cs typeface="Lato Semibold"/>
              </a:rPr>
              <a:t>influence</a:t>
            </a:r>
            <a:r>
              <a:rPr lang="en-GB"/>
              <a:t> on European Commission, BMBF, DFG, …</a:t>
            </a:r>
            <a:endParaRPr/>
          </a:p>
          <a:p>
            <a:pPr>
              <a:defRPr/>
            </a:pPr>
            <a:endParaRPr lang="en-GB"/>
          </a:p>
          <a:p>
            <a:pPr>
              <a:defRPr/>
            </a:pPr>
            <a:endParaRPr lang="en-US"/>
          </a:p>
        </p:txBody>
      </p:sp>
      <p:pic>
        <p:nvPicPr>
          <p:cNvPr id="7" name="Picture 5">
            <a:hlinkClick r:id="rId7"/>
          </p:cNvPr>
          <p:cNvPicPr>
            <a:picLocks noChangeAspect="1"/>
          </p:cNvPicPr>
          <p:nvPr/>
        </p:nvPicPr>
        <p:blipFill>
          <a:blip r:embed="rId8"/>
          <a:stretch/>
        </p:blipFill>
        <p:spPr bwMode="auto">
          <a:xfrm>
            <a:off x="7807880" y="1160819"/>
            <a:ext cx="2882899" cy="1379181"/>
          </a:xfrm>
          <a:prstGeom prst="rect">
            <a:avLst/>
          </a:prstGeom>
          <a:noFill/>
        </p:spPr>
      </p:pic>
      <p:sp>
        <p:nvSpPr>
          <p:cNvPr id="8" name="Abgerundetes Rechteck 7"/>
          <p:cNvSpPr/>
          <p:nvPr/>
        </p:nvSpPr>
        <p:spPr bwMode="auto">
          <a:xfrm>
            <a:off x="-187344" y="-74131"/>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123538"/>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RDM related &amp; funding organizations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 name="Abgerundetes Rechteck 9"/>
          <p:cNvSpPr/>
          <p:nvPr/>
        </p:nvSpPr>
        <p:spPr bwMode="auto">
          <a:xfrm>
            <a:off x="428477" y="1150268"/>
            <a:ext cx="12817424" cy="6408711"/>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1" name="Textfeld 10"/>
          <p:cNvSpPr txBox="1"/>
          <p:nvPr/>
        </p:nvSpPr>
        <p:spPr bwMode="auto">
          <a:xfrm flipH="1">
            <a:off x="1051607" y="2357632"/>
            <a:ext cx="10441159" cy="2862322"/>
          </a:xfrm>
          <a:prstGeom prst="rect">
            <a:avLst/>
          </a:prstGeom>
          <a:noFill/>
        </p:spPr>
        <p:txBody>
          <a:bodyPr wrap="square" rtlCol="0">
            <a:spAutoFit/>
          </a:bodyPr>
          <a:lstStyle/>
          <a:p>
            <a:pPr algn="ctr">
              <a:defRPr/>
            </a:pPr>
            <a:r>
              <a:rPr lang="en-US" sz="4000" b="1" i="1" dirty="0"/>
              <a:t>What do you expect from this workshop?</a:t>
            </a:r>
            <a:endParaRPr dirty="0"/>
          </a:p>
          <a:p>
            <a:pPr algn="ctr">
              <a:defRPr/>
            </a:pPr>
            <a:endParaRPr lang="de-DE" sz="4000" b="1" i="1" dirty="0"/>
          </a:p>
          <a:p>
            <a:pPr algn="ctr">
              <a:defRPr/>
            </a:pPr>
            <a:r>
              <a:rPr lang="de-DE" sz="4000" b="1" i="1" dirty="0"/>
              <a:t>– </a:t>
            </a:r>
            <a:r>
              <a:rPr lang="en-US" sz="4000" b="1" i="1" dirty="0"/>
              <a:t>h</a:t>
            </a:r>
            <a:r>
              <a:rPr lang="de-DE" sz="4000" b="1" i="1" dirty="0" err="1"/>
              <a:t>opes</a:t>
            </a:r>
            <a:r>
              <a:rPr lang="de-DE" sz="4000" b="1" i="1" dirty="0"/>
              <a:t>/</a:t>
            </a:r>
            <a:r>
              <a:rPr lang="de-DE" sz="4000" b="1" i="1" dirty="0" err="1"/>
              <a:t>wishes</a:t>
            </a:r>
            <a:r>
              <a:rPr lang="de-DE" sz="4000" b="1" i="1" dirty="0"/>
              <a:t> </a:t>
            </a:r>
            <a:r>
              <a:rPr lang="de-DE" sz="4000" b="1" i="1" dirty="0" err="1"/>
              <a:t>and</a:t>
            </a:r>
            <a:r>
              <a:rPr lang="de-DE" sz="4000" b="1" i="1" dirty="0"/>
              <a:t> </a:t>
            </a:r>
            <a:r>
              <a:rPr lang="de-DE" sz="4000" b="1" i="1" dirty="0" err="1"/>
              <a:t>fears</a:t>
            </a:r>
            <a:r>
              <a:rPr lang="de-DE" sz="4000" b="1" i="1" dirty="0"/>
              <a:t> – </a:t>
            </a:r>
          </a:p>
          <a:p>
            <a:pPr algn="ctr">
              <a:defRPr/>
            </a:pPr>
            <a:endParaRPr lang="en-US" sz="4000" b="1" i="1" dirty="0"/>
          </a:p>
          <a:p>
            <a:pPr algn="ctr">
              <a:defRPr/>
            </a:pPr>
            <a:r>
              <a:rPr lang="de-DE" sz="2000" u="sng" dirty="0">
                <a:hlinkClick r:id="rId4"/>
              </a:rPr>
              <a:t>https://www.oncoo.de/0fou</a:t>
            </a:r>
            <a:r>
              <a:rPr lang="de-DE" sz="2000" dirty="0"/>
              <a:t> </a:t>
            </a:r>
            <a:endParaRPr lang="en-US" sz="2000" b="1" i="1" dirty="0"/>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Expectations</a:t>
            </a:r>
            <a:endParaRPr sz="20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59</a:t>
            </a:fld>
            <a:endParaRPr lang="en-GB"/>
          </a:p>
        </p:txBody>
      </p:sp>
      <p:sp>
        <p:nvSpPr>
          <p:cNvPr id="5" name="Title 2"/>
          <p:cNvSpPr>
            <a:spLocks noGrp="1"/>
          </p:cNvSpPr>
          <p:nvPr>
            <p:ph type="title"/>
          </p:nvPr>
        </p:nvSpPr>
        <p:spPr bwMode="auto">
          <a:xfrm>
            <a:off x="315368" y="602997"/>
            <a:ext cx="8702324" cy="835303"/>
          </a:xfrm>
        </p:spPr>
        <p:txBody>
          <a:bodyPr/>
          <a:lstStyle/>
          <a:p>
            <a:pPr>
              <a:defRPr/>
            </a:pPr>
            <a:r>
              <a:rPr lang="en-GB"/>
              <a:t>Nationale Forschungsdateninfrastruktur (NFDI)</a:t>
            </a:r>
            <a:endParaRPr/>
          </a:p>
        </p:txBody>
      </p:sp>
      <p:sp>
        <p:nvSpPr>
          <p:cNvPr id="6" name="Text Placeholder 3"/>
          <p:cNvSpPr>
            <a:spLocks noGrp="1"/>
          </p:cNvSpPr>
          <p:nvPr>
            <p:ph type="body" idx="10"/>
          </p:nvPr>
        </p:nvSpPr>
        <p:spPr bwMode="auto">
          <a:xfrm>
            <a:off x="315367" y="1452233"/>
            <a:ext cx="10629413" cy="4810603"/>
          </a:xfrm>
        </p:spPr>
        <p:txBody>
          <a:bodyPr>
            <a:normAutofit/>
          </a:bodyPr>
          <a:lstStyle/>
          <a:p>
            <a:pPr>
              <a:defRPr/>
            </a:pPr>
            <a:r>
              <a:rPr lang="en-GB"/>
              <a:t>National research data management initiative in Germany</a:t>
            </a:r>
            <a:endParaRPr/>
          </a:p>
          <a:p>
            <a:pPr>
              <a:defRPr/>
            </a:pPr>
            <a:r>
              <a:rPr lang="en-GB"/>
              <a:t>Initiated by the </a:t>
            </a:r>
            <a:r>
              <a:rPr lang="en-GB" u="sng">
                <a:hlinkClick r:id="rId2" tooltip="http://www.rfii.de/en/home/"/>
              </a:rPr>
              <a:t>German Council for Scientific Information Infrastructures</a:t>
            </a:r>
            <a:endParaRPr lang="en-GB"/>
          </a:p>
          <a:p>
            <a:pPr>
              <a:defRPr/>
            </a:pPr>
            <a:endParaRPr lang="en-GB"/>
          </a:p>
          <a:p>
            <a:pPr>
              <a:defRPr/>
            </a:pPr>
            <a:r>
              <a:rPr lang="en-GB"/>
              <a:t>Horizontal linking of existing actors</a:t>
            </a:r>
            <a:endParaRPr/>
          </a:p>
          <a:p>
            <a:pPr lvl="1">
              <a:defRPr/>
            </a:pPr>
            <a:r>
              <a:rPr lang="en-GB"/>
              <a:t>Discipline-specific </a:t>
            </a:r>
            <a:r>
              <a:rPr lang="en-GB" u="sng">
                <a:hlinkClick r:id="rId3" tooltip="https://www.nfdi.de/konsortien-2"/>
              </a:rPr>
              <a:t>NFDI consortia</a:t>
            </a:r>
            <a:r>
              <a:rPr lang="en-GB"/>
              <a:t> with with binding roadmaps</a:t>
            </a:r>
            <a:endParaRPr/>
          </a:p>
          <a:p>
            <a:pPr lvl="1">
              <a:defRPr/>
            </a:pPr>
            <a:r>
              <a:rPr lang="en-GB"/>
              <a:t>Bring into use existing infrastructure</a:t>
            </a:r>
            <a:endParaRPr/>
          </a:p>
          <a:p>
            <a:pPr lvl="1">
              <a:defRPr/>
            </a:pPr>
            <a:r>
              <a:rPr lang="en-GB"/>
              <a:t>Identify and fill gaps</a:t>
            </a:r>
            <a:endParaRPr/>
          </a:p>
          <a:p>
            <a:pPr>
              <a:defRPr/>
            </a:pPr>
            <a:r>
              <a:rPr lang="en-GB"/>
              <a:t>Interoperability of data and infrastructure</a:t>
            </a:r>
            <a:endParaRPr/>
          </a:p>
          <a:p>
            <a:pPr marL="0" indent="0">
              <a:buNone/>
              <a:defRPr/>
            </a:pPr>
            <a:endParaRPr lang="en-GB"/>
          </a:p>
          <a:p>
            <a:pPr>
              <a:defRPr/>
            </a:pPr>
            <a:r>
              <a:rPr lang="en-GB"/>
              <a:t>Use of NFDI will probably get mandatory</a:t>
            </a:r>
            <a:endParaRPr/>
          </a:p>
          <a:p>
            <a:pPr>
              <a:defRPr/>
            </a:pPr>
            <a:r>
              <a:rPr lang="en-GB"/>
              <a:t>Participation in the work of NFDI consortia possible</a:t>
            </a:r>
            <a:endParaRPr/>
          </a:p>
          <a:p>
            <a:pPr>
              <a:defRPr/>
            </a:pPr>
            <a:endParaRPr lang="en-GB"/>
          </a:p>
        </p:txBody>
      </p:sp>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RDM related &amp; funding organizations</a:t>
            </a:r>
            <a:endParaRPr/>
          </a:p>
        </p:txBody>
      </p:sp>
      <p:pic>
        <p:nvPicPr>
          <p:cNvPr id="3" name="Graphic 2">
            <a:extLst>
              <a:ext uri="{FF2B5EF4-FFF2-40B4-BE49-F238E27FC236}">
                <a16:creationId xmlns:a16="http://schemas.microsoft.com/office/drawing/2014/main" id="{DC2BB001-8DEC-5CC8-FB68-09194DB8FD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623721" y="3752915"/>
            <a:ext cx="3575050" cy="12763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60</a:t>
            </a:fld>
            <a:endParaRPr lang="en-GB"/>
          </a:p>
        </p:txBody>
      </p:sp>
      <p:sp>
        <p:nvSpPr>
          <p:cNvPr id="5" name="Title 2"/>
          <p:cNvSpPr>
            <a:spLocks noGrp="1"/>
          </p:cNvSpPr>
          <p:nvPr>
            <p:ph type="title"/>
          </p:nvPr>
        </p:nvSpPr>
        <p:spPr bwMode="auto">
          <a:xfrm>
            <a:off x="284461" y="502196"/>
            <a:ext cx="8702324" cy="835303"/>
          </a:xfrm>
        </p:spPr>
        <p:txBody>
          <a:bodyPr/>
          <a:lstStyle/>
          <a:p>
            <a:pPr>
              <a:defRPr/>
            </a:pPr>
            <a:r>
              <a:rPr lang="en-US" dirty="0"/>
              <a:t>Deutsche </a:t>
            </a:r>
            <a:r>
              <a:rPr lang="en-US" dirty="0" err="1"/>
              <a:t>Forschungsgemeinschaft</a:t>
            </a:r>
            <a:r>
              <a:rPr lang="en-US" dirty="0"/>
              <a:t> (DFG)</a:t>
            </a:r>
            <a:endParaRPr dirty="0"/>
          </a:p>
        </p:txBody>
      </p:sp>
      <p:sp>
        <p:nvSpPr>
          <p:cNvPr id="6" name="Text Placeholder 3"/>
          <p:cNvSpPr>
            <a:spLocks noGrp="1"/>
          </p:cNvSpPr>
          <p:nvPr>
            <p:ph type="body" idx="10"/>
          </p:nvPr>
        </p:nvSpPr>
        <p:spPr bwMode="auto"/>
        <p:txBody>
          <a:bodyPr/>
          <a:lstStyle/>
          <a:p>
            <a:pPr>
              <a:defRPr/>
            </a:pPr>
            <a:r>
              <a:rPr lang="en-GB"/>
              <a:t>Code of Conduct </a:t>
            </a:r>
            <a:br>
              <a:rPr lang="en-GB"/>
            </a:br>
            <a:r>
              <a:rPr lang="en-GB" u="sng">
                <a:hlinkClick r:id="rId2" tooltip="https://www.dfg.de/en/research_funding/principles_dfg_funding/good_scientific_practice/index.html"/>
              </a:rPr>
              <a:t>Guidelines for Safeguarding Good Research Practice</a:t>
            </a:r>
            <a:r>
              <a:rPr lang="en-GB"/>
              <a:t> </a:t>
            </a:r>
            <a:endParaRPr/>
          </a:p>
          <a:p>
            <a:pPr>
              <a:defRPr/>
            </a:pPr>
            <a:r>
              <a:rPr lang="en-US"/>
              <a:t>Guideline </a:t>
            </a:r>
            <a:r>
              <a:rPr lang="en-US" dirty="0"/>
              <a:t>7 – Quality assurance</a:t>
            </a:r>
            <a:endParaRPr dirty="0"/>
          </a:p>
          <a:p>
            <a:pPr lvl="1">
              <a:defRPr/>
            </a:pPr>
            <a:r>
              <a:rPr lang="en-US" dirty="0"/>
              <a:t>Disclosing of origin of data, organisms, materials and software used</a:t>
            </a:r>
            <a:endParaRPr dirty="0"/>
          </a:p>
          <a:p>
            <a:pPr lvl="1">
              <a:defRPr/>
            </a:pPr>
            <a:r>
              <a:rPr lang="en-US" dirty="0"/>
              <a:t>Reuse of data is clearly indicated; original sources are cited</a:t>
            </a:r>
            <a:endParaRPr dirty="0"/>
          </a:p>
          <a:p>
            <a:pPr lvl="1">
              <a:defRPr/>
            </a:pPr>
            <a:r>
              <a:rPr lang="en-US" dirty="0"/>
              <a:t>Description of nature and  scope of research data generated </a:t>
            </a:r>
            <a:endParaRPr dirty="0"/>
          </a:p>
          <a:p>
            <a:pPr lvl="1">
              <a:defRPr/>
            </a:pPr>
            <a:r>
              <a:rPr lang="en-US" dirty="0"/>
              <a:t>Handling of research data in accordance with requirements of relevant subject area</a:t>
            </a:r>
            <a:endParaRPr dirty="0"/>
          </a:p>
          <a:p>
            <a:pPr>
              <a:defRPr/>
            </a:pPr>
            <a:r>
              <a:rPr lang="en-US" dirty="0"/>
              <a:t>Guideline 13 – Public access</a:t>
            </a:r>
            <a:endParaRPr dirty="0"/>
          </a:p>
          <a:p>
            <a:pPr lvl="1">
              <a:defRPr/>
            </a:pPr>
            <a:r>
              <a:rPr lang="en-US" dirty="0"/>
              <a:t>Making available research data where possible and reasonable </a:t>
            </a:r>
            <a:endParaRPr dirty="0"/>
          </a:p>
          <a:p>
            <a:pPr lvl="1">
              <a:defRPr/>
            </a:pPr>
            <a:r>
              <a:rPr lang="en-US" dirty="0"/>
              <a:t>Making available software programmed by researchers with source code</a:t>
            </a:r>
            <a:endParaRPr dirty="0"/>
          </a:p>
          <a:p>
            <a:pPr>
              <a:defRPr/>
            </a:pPr>
            <a:r>
              <a:rPr lang="en-US" dirty="0"/>
              <a:t>FAIR Principles</a:t>
            </a:r>
            <a:endParaRPr dirty="0"/>
          </a:p>
        </p:txBody>
      </p:sp>
      <p:pic>
        <p:nvPicPr>
          <p:cNvPr id="7" name="Picture 5"/>
          <p:cNvPicPr>
            <a:picLocks noChangeAspect="1"/>
          </p:cNvPicPr>
          <p:nvPr/>
        </p:nvPicPr>
        <p:blipFill>
          <a:blip r:embed="rId3"/>
          <a:stretch/>
        </p:blipFill>
        <p:spPr bwMode="auto">
          <a:xfrm>
            <a:off x="7794809" y="1150373"/>
            <a:ext cx="3149971" cy="406753"/>
          </a:xfrm>
          <a:prstGeom prst="rect">
            <a:avLst/>
          </a:prstGeom>
        </p:spPr>
      </p:pic>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RDM related &amp; funding organizations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61</a:t>
            </a:fld>
            <a:endParaRPr lang="en-GB"/>
          </a:p>
        </p:txBody>
      </p:sp>
      <p:sp>
        <p:nvSpPr>
          <p:cNvPr id="5" name="Title 2"/>
          <p:cNvSpPr>
            <a:spLocks noGrp="1"/>
          </p:cNvSpPr>
          <p:nvPr>
            <p:ph type="title"/>
          </p:nvPr>
        </p:nvSpPr>
        <p:spPr bwMode="auto">
          <a:xfrm>
            <a:off x="315368" y="530989"/>
            <a:ext cx="8702324" cy="835303"/>
          </a:xfrm>
        </p:spPr>
        <p:txBody>
          <a:bodyPr/>
          <a:lstStyle/>
          <a:p>
            <a:pPr>
              <a:defRPr/>
            </a:pPr>
            <a:r>
              <a:rPr lang="en-US"/>
              <a:t>Horizon 2020 &amp; Horizon Europe</a:t>
            </a:r>
            <a:endParaRPr/>
          </a:p>
        </p:txBody>
      </p:sp>
      <p:sp>
        <p:nvSpPr>
          <p:cNvPr id="6" name="Text Placeholder 3"/>
          <p:cNvSpPr>
            <a:spLocks noGrp="1"/>
          </p:cNvSpPr>
          <p:nvPr>
            <p:ph type="body" idx="10"/>
          </p:nvPr>
        </p:nvSpPr>
        <p:spPr bwMode="auto"/>
        <p:txBody>
          <a:bodyPr>
            <a:normAutofit fontScale="92500" lnSpcReduction="10000"/>
          </a:bodyPr>
          <a:lstStyle/>
          <a:p>
            <a:pPr>
              <a:defRPr/>
            </a:pPr>
            <a:r>
              <a:rPr lang="en-GB" dirty="0"/>
              <a:t>Framework Programme for Research and Technological Development of the European </a:t>
            </a:r>
            <a:r>
              <a:rPr lang="en-GB" dirty="0" err="1"/>
              <a:t>Comission</a:t>
            </a:r>
            <a:endParaRPr dirty="0"/>
          </a:p>
          <a:p>
            <a:pPr lvl="1">
              <a:defRPr/>
            </a:pPr>
            <a:r>
              <a:rPr lang="en-GB" u="sng" dirty="0">
                <a:hlinkClick r:id="rId2" tooltip="https://ec.europa.eu/research/participants/docs/h2020-funding-guide/cross-cutting-issues/open-access-data-management/data-management_en.htm"/>
              </a:rPr>
              <a:t>Horizon 2020 Online Manual – Data Management</a:t>
            </a:r>
            <a:endParaRPr lang="en-GB" u="sng" dirty="0"/>
          </a:p>
          <a:p>
            <a:pPr lvl="1" fontAlgn="base"/>
            <a:r>
              <a:rPr lang="en-GB" dirty="0">
                <a:hlinkClick r:id="rId3"/>
              </a:rPr>
              <a:t>Horizon Europe – Programme Guide – Open Science</a:t>
            </a:r>
            <a:endParaRPr lang="en-GB" dirty="0"/>
          </a:p>
          <a:p>
            <a:pPr lvl="1" fontAlgn="base"/>
            <a:r>
              <a:rPr lang="en-GB" dirty="0">
                <a:hlinkClick r:id="rId4"/>
              </a:rPr>
              <a:t>Horizon Europe – Data Management Plan Template</a:t>
            </a:r>
            <a:endParaRPr lang="en-GB" dirty="0"/>
          </a:p>
          <a:p>
            <a:pPr>
              <a:defRPr/>
            </a:pPr>
            <a:r>
              <a:rPr lang="en-GB" dirty="0"/>
              <a:t>Open access to research data is applicable by default </a:t>
            </a:r>
            <a:endParaRPr dirty="0"/>
          </a:p>
          <a:p>
            <a:pPr lvl="1">
              <a:defRPr/>
            </a:pPr>
            <a:r>
              <a:rPr lang="en-GB" dirty="0"/>
              <a:t>as open as possible, as closed as necessary</a:t>
            </a:r>
            <a:endParaRPr dirty="0"/>
          </a:p>
          <a:p>
            <a:pPr>
              <a:defRPr/>
            </a:pPr>
            <a:r>
              <a:rPr lang="en-GB" dirty="0"/>
              <a:t>Make research data findable, accessible, interoperable and re-usable (FAIR)</a:t>
            </a:r>
            <a:endParaRPr dirty="0"/>
          </a:p>
          <a:p>
            <a:pPr>
              <a:defRPr/>
            </a:pPr>
            <a:r>
              <a:rPr lang="en-GB" dirty="0"/>
              <a:t>DMP should include information on:</a:t>
            </a:r>
            <a:endParaRPr dirty="0"/>
          </a:p>
          <a:p>
            <a:pPr lvl="1">
              <a:defRPr/>
            </a:pPr>
            <a:r>
              <a:rPr lang="en-GB" dirty="0"/>
              <a:t>The handling of research data during &amp; after the end of the project</a:t>
            </a:r>
            <a:endParaRPr dirty="0"/>
          </a:p>
          <a:p>
            <a:pPr lvl="1">
              <a:defRPr/>
            </a:pPr>
            <a:r>
              <a:rPr lang="en-GB" dirty="0"/>
              <a:t>What data will be collected, processed and/or generated</a:t>
            </a:r>
            <a:endParaRPr dirty="0"/>
          </a:p>
          <a:p>
            <a:pPr lvl="1">
              <a:defRPr/>
            </a:pPr>
            <a:r>
              <a:rPr lang="en-GB" dirty="0"/>
              <a:t>Which methodology &amp; standards will be applied</a:t>
            </a:r>
            <a:endParaRPr dirty="0"/>
          </a:p>
          <a:p>
            <a:pPr lvl="1">
              <a:defRPr/>
            </a:pPr>
            <a:r>
              <a:rPr lang="en-GB" dirty="0"/>
              <a:t>Whether data will be shared/made open access and</a:t>
            </a:r>
            <a:endParaRPr dirty="0"/>
          </a:p>
          <a:p>
            <a:pPr lvl="1">
              <a:defRPr/>
            </a:pPr>
            <a:r>
              <a:rPr lang="en-GB" dirty="0"/>
              <a:t>How data will be curated &amp; preserved (including after the end of the project)</a:t>
            </a:r>
            <a:endParaRPr dirty="0"/>
          </a:p>
          <a:p>
            <a:pPr>
              <a:defRPr/>
            </a:pPr>
            <a:endParaRPr lang="en-US" dirty="0"/>
          </a:p>
        </p:txBody>
      </p:sp>
      <p:pic>
        <p:nvPicPr>
          <p:cNvPr id="7" name="Picture 5"/>
          <p:cNvPicPr>
            <a:picLocks noChangeAspect="1"/>
          </p:cNvPicPr>
          <p:nvPr/>
        </p:nvPicPr>
        <p:blipFill>
          <a:blip r:embed="rId5"/>
          <a:stretch/>
        </p:blipFill>
        <p:spPr bwMode="auto">
          <a:xfrm>
            <a:off x="8258148" y="1714500"/>
            <a:ext cx="2381250" cy="1104900"/>
          </a:xfrm>
          <a:prstGeom prst="rect">
            <a:avLst/>
          </a:prstGeom>
        </p:spPr>
      </p:pic>
      <p:sp>
        <p:nvSpPr>
          <p:cNvPr id="8" name="Abgerundetes Rechteck 7"/>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RDM related &amp; funding organizations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62</a:t>
            </a:fld>
            <a:endParaRPr lang="en-GB"/>
          </a:p>
        </p:txBody>
      </p:sp>
      <p:sp>
        <p:nvSpPr>
          <p:cNvPr id="5" name="Title 2"/>
          <p:cNvSpPr>
            <a:spLocks noGrp="1"/>
          </p:cNvSpPr>
          <p:nvPr>
            <p:ph type="title"/>
          </p:nvPr>
        </p:nvSpPr>
        <p:spPr bwMode="auto">
          <a:xfrm>
            <a:off x="284461" y="747013"/>
            <a:ext cx="8702324" cy="835303"/>
          </a:xfrm>
        </p:spPr>
        <p:txBody>
          <a:bodyPr/>
          <a:lstStyle/>
          <a:p>
            <a:pPr>
              <a:defRPr/>
            </a:pPr>
            <a:r>
              <a:rPr lang="en-US"/>
              <a:t>CAU Guideline on Research Data Management</a:t>
            </a:r>
            <a:endParaRPr/>
          </a:p>
        </p:txBody>
      </p:sp>
      <p:sp>
        <p:nvSpPr>
          <p:cNvPr id="6" name="Text Placeholder 3"/>
          <p:cNvSpPr>
            <a:spLocks noGrp="1"/>
          </p:cNvSpPr>
          <p:nvPr>
            <p:ph type="body" idx="10"/>
          </p:nvPr>
        </p:nvSpPr>
        <p:spPr bwMode="auto">
          <a:xfrm>
            <a:off x="315367" y="1438300"/>
            <a:ext cx="10629413" cy="4810603"/>
          </a:xfrm>
        </p:spPr>
        <p:txBody>
          <a:bodyPr/>
          <a:lstStyle/>
          <a:p>
            <a:pPr marL="0" indent="0" algn="ctr">
              <a:buNone/>
              <a:defRPr/>
            </a:pPr>
            <a:endParaRPr lang="en-US"/>
          </a:p>
          <a:p>
            <a:pPr marL="0" indent="0" algn="ctr">
              <a:buNone/>
              <a:defRPr/>
            </a:pPr>
            <a:r>
              <a:rPr lang="en-US" b="1"/>
              <a:t>Individual work</a:t>
            </a:r>
            <a:r>
              <a:rPr lang="en-US"/>
              <a:t>:</a:t>
            </a:r>
            <a:endParaRPr/>
          </a:p>
          <a:p>
            <a:pPr marL="0" indent="0" algn="ctr">
              <a:buNone/>
              <a:defRPr/>
            </a:pPr>
            <a:endParaRPr lang="en-US"/>
          </a:p>
          <a:p>
            <a:pPr marL="0" indent="0" algn="ctr">
              <a:buNone/>
              <a:defRPr/>
            </a:pPr>
            <a:r>
              <a:rPr lang="en-US"/>
              <a:t>You have 5 minutes to perform an internet search!</a:t>
            </a:r>
            <a:endParaRPr/>
          </a:p>
          <a:p>
            <a:pPr marL="0" indent="0" algn="ctr">
              <a:buNone/>
              <a:defRPr/>
            </a:pPr>
            <a:endParaRPr lang="en-US"/>
          </a:p>
          <a:p>
            <a:pPr algn="l">
              <a:defRPr/>
            </a:pPr>
            <a:r>
              <a:rPr lang="en-US"/>
              <a:t>Are there any guidelines for handling research data at CAU? </a:t>
            </a:r>
            <a:endParaRPr/>
          </a:p>
          <a:p>
            <a:pPr algn="l">
              <a:defRPr/>
            </a:pPr>
            <a:r>
              <a:rPr lang="en-US"/>
              <a:t>Are there specific guidelines for handling research data at your institute?</a:t>
            </a:r>
            <a:endParaRPr/>
          </a:p>
          <a:p>
            <a:pPr algn="l">
              <a:defRPr/>
            </a:pPr>
            <a:r>
              <a:rPr lang="en-US"/>
              <a:t>Who are the contact persons at CAU and/or your institute if you have questions about handling your digital research data?</a:t>
            </a:r>
            <a:endParaRPr/>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 guidelines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63</a:t>
            </a:fld>
            <a:endParaRPr lang="en-GB"/>
          </a:p>
        </p:txBody>
      </p:sp>
      <p:sp>
        <p:nvSpPr>
          <p:cNvPr id="5" name="Title 2"/>
          <p:cNvSpPr>
            <a:spLocks noGrp="1"/>
          </p:cNvSpPr>
          <p:nvPr>
            <p:ph type="title"/>
          </p:nvPr>
        </p:nvSpPr>
        <p:spPr bwMode="auto">
          <a:xfrm>
            <a:off x="315368" y="458981"/>
            <a:ext cx="8702324" cy="835303"/>
          </a:xfrm>
        </p:spPr>
        <p:txBody>
          <a:bodyPr/>
          <a:lstStyle/>
          <a:p>
            <a:pPr>
              <a:defRPr/>
            </a:pPr>
            <a:r>
              <a:rPr lang="en-US"/>
              <a:t>CAU Guideline on Research Data Management</a:t>
            </a:r>
            <a:endParaRPr/>
          </a:p>
        </p:txBody>
      </p:sp>
      <p:sp>
        <p:nvSpPr>
          <p:cNvPr id="6" name="Text Placeholder 3"/>
          <p:cNvSpPr>
            <a:spLocks noGrp="1"/>
          </p:cNvSpPr>
          <p:nvPr>
            <p:ph type="body" idx="10"/>
          </p:nvPr>
        </p:nvSpPr>
        <p:spPr bwMode="auto"/>
        <p:txBody>
          <a:bodyPr/>
          <a:lstStyle/>
          <a:p>
            <a:pPr>
              <a:defRPr/>
            </a:pPr>
            <a:r>
              <a:rPr lang="en-US" u="sng">
                <a:hlinkClick r:id="rId2" tooltip="https://www.praesidium.uni-kiel.de/de/dokumente/leitlinie-zum-umgang-mit-forschungsdaten-guideline-on-research-data-management-english"/>
              </a:rPr>
              <a:t>Kiel University’s Recommendations on Handling Research Data</a:t>
            </a:r>
            <a:endParaRPr lang="en-US"/>
          </a:p>
          <a:p>
            <a:pPr>
              <a:defRPr/>
            </a:pPr>
            <a:endParaRPr lang="en-US"/>
          </a:p>
          <a:p>
            <a:pPr>
              <a:defRPr/>
            </a:pPr>
            <a:r>
              <a:rPr lang="en-GB" b="1">
                <a:latin typeface="Lato Semibold"/>
                <a:ea typeface="Lato Semibold"/>
                <a:cs typeface="Lato Semibold"/>
              </a:rPr>
              <a:t>Research data</a:t>
            </a:r>
            <a:r>
              <a:rPr lang="en-GB"/>
              <a:t> are the </a:t>
            </a:r>
            <a:r>
              <a:rPr lang="en-GB" b="1">
                <a:latin typeface="Lato Semibold"/>
                <a:ea typeface="Lato Semibold"/>
                <a:cs typeface="Lato Semibold"/>
              </a:rPr>
              <a:t>basis and result</a:t>
            </a:r>
            <a:r>
              <a:rPr lang="en-GB"/>
              <a:t> of scientific work and are therefore of particular significance. It is important to handle research data responsibly to ensure that </a:t>
            </a:r>
            <a:r>
              <a:rPr lang="en-GB" b="1">
                <a:latin typeface="Lato Semibold"/>
                <a:ea typeface="Lato Semibold"/>
                <a:cs typeface="Lato Semibold"/>
              </a:rPr>
              <a:t>scientific work is traceable, verifiable and reusable</a:t>
            </a:r>
            <a:endParaRPr lang="en-GB"/>
          </a:p>
          <a:p>
            <a:pPr>
              <a:defRPr/>
            </a:pPr>
            <a:r>
              <a:rPr lang="en-GB"/>
              <a:t>Handling research data is </a:t>
            </a:r>
            <a:r>
              <a:rPr lang="en-GB" b="1">
                <a:latin typeface="Lato Semibold"/>
                <a:ea typeface="Lato Semibold"/>
                <a:cs typeface="Lato Semibold"/>
              </a:rPr>
              <a:t>subject to constant change</a:t>
            </a:r>
            <a:r>
              <a:rPr lang="en-GB"/>
              <a:t> due to </a:t>
            </a:r>
            <a:r>
              <a:rPr lang="en-GB" b="1">
                <a:latin typeface="Lato Semibold"/>
                <a:ea typeface="Lato Semibold"/>
                <a:cs typeface="Lato Semibold"/>
              </a:rPr>
              <a:t>advances in research</a:t>
            </a:r>
            <a:endParaRPr lang="en-GB"/>
          </a:p>
          <a:p>
            <a:pPr>
              <a:defRPr/>
            </a:pPr>
            <a:r>
              <a:rPr lang="en-GB"/>
              <a:t>Kiel University continuously assists with this ongoing process by implementing appropriate measures</a:t>
            </a:r>
            <a:endParaRPr lang="en-US"/>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64</a:t>
            </a:fld>
            <a:endParaRPr lang="en-GB"/>
          </a:p>
        </p:txBody>
      </p:sp>
      <p:sp>
        <p:nvSpPr>
          <p:cNvPr id="5" name="Title 2"/>
          <p:cNvSpPr>
            <a:spLocks noGrp="1"/>
          </p:cNvSpPr>
          <p:nvPr>
            <p:ph type="title"/>
          </p:nvPr>
        </p:nvSpPr>
        <p:spPr bwMode="auto">
          <a:xfrm>
            <a:off x="315368" y="458981"/>
            <a:ext cx="8702324" cy="835303"/>
          </a:xfrm>
        </p:spPr>
        <p:txBody>
          <a:bodyPr/>
          <a:lstStyle/>
          <a:p>
            <a:pPr>
              <a:defRPr/>
            </a:pPr>
            <a:r>
              <a:rPr lang="en-US"/>
              <a:t>CAU Guideline on Research Data Management (cont’d)</a:t>
            </a:r>
            <a:endParaRPr/>
          </a:p>
        </p:txBody>
      </p:sp>
      <p:sp>
        <p:nvSpPr>
          <p:cNvPr id="6" name="Text Placeholder 3"/>
          <p:cNvSpPr>
            <a:spLocks noGrp="1"/>
          </p:cNvSpPr>
          <p:nvPr>
            <p:ph type="body" idx="10"/>
          </p:nvPr>
        </p:nvSpPr>
        <p:spPr bwMode="auto"/>
        <p:txBody>
          <a:bodyPr/>
          <a:lstStyle/>
          <a:p>
            <a:pPr>
              <a:defRPr/>
            </a:pPr>
            <a:r>
              <a:rPr lang="en-US"/>
              <a:t>Principle 1</a:t>
            </a:r>
            <a:endParaRPr/>
          </a:p>
          <a:p>
            <a:pPr>
              <a:defRPr/>
            </a:pPr>
            <a:endParaRPr lang="en-US"/>
          </a:p>
          <a:p>
            <a:pPr>
              <a:defRPr/>
            </a:pPr>
            <a:r>
              <a:rPr lang="en-GB" b="1">
                <a:latin typeface="Lato Semibold"/>
                <a:ea typeface="Lato Semibold"/>
                <a:cs typeface="Lato Semibold"/>
              </a:rPr>
              <a:t>Research data</a:t>
            </a:r>
            <a:r>
              <a:rPr lang="en-GB"/>
              <a:t> are </a:t>
            </a:r>
            <a:r>
              <a:rPr lang="en-GB" b="1">
                <a:latin typeface="Lato Semibold"/>
                <a:ea typeface="Lato Semibold"/>
                <a:cs typeface="Lato Semibold"/>
              </a:rPr>
              <a:t>all data created in the process of research work</a:t>
            </a:r>
            <a:r>
              <a:rPr lang="en-GB" b="1"/>
              <a:t> </a:t>
            </a:r>
            <a:r>
              <a:rPr lang="en-GB"/>
              <a:t>through observation, collection, experiments, simulation, and further processing for the </a:t>
            </a:r>
            <a:r>
              <a:rPr lang="en-GB" b="1">
                <a:latin typeface="Lato Semibold"/>
                <a:ea typeface="Lato Semibold"/>
                <a:cs typeface="Lato Semibold"/>
              </a:rPr>
              <a:t>purpose of producing and validating research results</a:t>
            </a:r>
            <a:endParaRPr lang="en-GB"/>
          </a:p>
          <a:p>
            <a:pPr>
              <a:defRPr/>
            </a:pPr>
            <a:r>
              <a:rPr lang="en-GB" b="1">
                <a:latin typeface="Lato Semibold"/>
                <a:ea typeface="Lato Semibold"/>
                <a:cs typeface="Lato Semibold"/>
              </a:rPr>
              <a:t>Research data management</a:t>
            </a:r>
            <a:r>
              <a:rPr lang="en-GB"/>
              <a:t> covers </a:t>
            </a:r>
            <a:r>
              <a:rPr lang="en-GB" b="1">
                <a:latin typeface="Lato Semibold"/>
                <a:ea typeface="Lato Semibold"/>
                <a:cs typeface="Lato Semibold"/>
              </a:rPr>
              <a:t>all areas of data administration</a:t>
            </a:r>
            <a:r>
              <a:rPr lang="en-GB"/>
              <a:t>: data acquisition, data preservation, data security and data integrity, as well as the release and publication of data</a:t>
            </a:r>
            <a:endParaRPr/>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65</a:t>
            </a:fld>
            <a:endParaRPr lang="en-GB"/>
          </a:p>
        </p:txBody>
      </p:sp>
      <p:sp>
        <p:nvSpPr>
          <p:cNvPr id="5" name="Title 2"/>
          <p:cNvSpPr>
            <a:spLocks noGrp="1"/>
          </p:cNvSpPr>
          <p:nvPr>
            <p:ph type="title"/>
          </p:nvPr>
        </p:nvSpPr>
        <p:spPr bwMode="auto">
          <a:xfrm>
            <a:off x="315368" y="530989"/>
            <a:ext cx="8702324" cy="835303"/>
          </a:xfrm>
        </p:spPr>
        <p:txBody>
          <a:bodyPr/>
          <a:lstStyle/>
          <a:p>
            <a:pPr>
              <a:defRPr/>
            </a:pPr>
            <a:r>
              <a:rPr lang="en-US"/>
              <a:t>CAU Guideline on Research Data Management (cont’d)</a:t>
            </a:r>
            <a:endParaRPr/>
          </a:p>
        </p:txBody>
      </p:sp>
      <p:sp>
        <p:nvSpPr>
          <p:cNvPr id="6" name="Text Placeholder 3"/>
          <p:cNvSpPr>
            <a:spLocks noGrp="1"/>
          </p:cNvSpPr>
          <p:nvPr>
            <p:ph type="body" idx="10"/>
          </p:nvPr>
        </p:nvSpPr>
        <p:spPr bwMode="auto"/>
        <p:txBody>
          <a:bodyPr/>
          <a:lstStyle/>
          <a:p>
            <a:pPr>
              <a:defRPr/>
            </a:pPr>
            <a:r>
              <a:rPr lang="en-US"/>
              <a:t>Principle 2</a:t>
            </a:r>
            <a:endParaRPr/>
          </a:p>
          <a:p>
            <a:pPr>
              <a:defRPr/>
            </a:pPr>
            <a:endParaRPr lang="en-US"/>
          </a:p>
          <a:p>
            <a:pPr>
              <a:defRPr/>
            </a:pPr>
            <a:r>
              <a:rPr lang="en-GB"/>
              <a:t>Research data management is performed in </a:t>
            </a:r>
            <a:r>
              <a:rPr lang="en-GB">
                <a:latin typeface="Lato Semibold"/>
                <a:ea typeface="Lato Semibold"/>
                <a:cs typeface="Lato Semibold"/>
              </a:rPr>
              <a:t>accordance with current professional standards</a:t>
            </a:r>
            <a:r>
              <a:rPr lang="en-GB"/>
              <a:t> while respecting the DFG (German Research Foundation) proposals for safeguarding </a:t>
            </a:r>
            <a:r>
              <a:rPr lang="en-GB">
                <a:latin typeface="Lato Semibold"/>
                <a:ea typeface="Lato Semibold"/>
                <a:cs typeface="Lato Semibold"/>
              </a:rPr>
              <a:t>good scientific practice</a:t>
            </a:r>
            <a:r>
              <a:rPr lang="en-GB" b="1"/>
              <a:t> </a:t>
            </a:r>
            <a:endParaRPr lang="en-GB"/>
          </a:p>
          <a:p>
            <a:pPr>
              <a:defRPr/>
            </a:pPr>
            <a:r>
              <a:rPr lang="en-GB"/>
              <a:t>Research data management is documented in a </a:t>
            </a:r>
            <a:r>
              <a:rPr lang="en-GB">
                <a:latin typeface="Lato Semibold"/>
                <a:ea typeface="Lato Semibold"/>
                <a:cs typeface="Lato Semibold"/>
              </a:rPr>
              <a:t>data management plan</a:t>
            </a:r>
            <a:endParaRPr lang="en-GB"/>
          </a:p>
          <a:p>
            <a:pPr>
              <a:defRPr/>
            </a:pPr>
            <a:r>
              <a:rPr lang="en-GB" b="1">
                <a:latin typeface="Lato Semibold"/>
                <a:ea typeface="Lato Semibold"/>
                <a:cs typeface="Lato Semibold"/>
              </a:rPr>
              <a:t>Responsibility</a:t>
            </a:r>
            <a:r>
              <a:rPr lang="en-GB"/>
              <a:t> for research data management lies with the </a:t>
            </a:r>
            <a:r>
              <a:rPr lang="en-GB">
                <a:latin typeface="Lato Semibold"/>
                <a:ea typeface="Lato Semibold"/>
                <a:cs typeface="Lato Semibold"/>
              </a:rPr>
              <a:t>head of the particular research activity</a:t>
            </a:r>
            <a:r>
              <a:rPr lang="en-GB"/>
              <a:t>.</a:t>
            </a:r>
            <a:endParaRPr/>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66</a:t>
            </a:fld>
            <a:endParaRPr lang="en-GB"/>
          </a:p>
        </p:txBody>
      </p:sp>
      <p:sp>
        <p:nvSpPr>
          <p:cNvPr id="5" name="Title 2"/>
          <p:cNvSpPr>
            <a:spLocks noGrp="1"/>
          </p:cNvSpPr>
          <p:nvPr>
            <p:ph type="title"/>
          </p:nvPr>
        </p:nvSpPr>
        <p:spPr bwMode="auto">
          <a:xfrm>
            <a:off x="315368" y="602997"/>
            <a:ext cx="8702324" cy="835303"/>
          </a:xfrm>
        </p:spPr>
        <p:txBody>
          <a:bodyPr/>
          <a:lstStyle/>
          <a:p>
            <a:pPr>
              <a:defRPr/>
            </a:pPr>
            <a:r>
              <a:rPr lang="en-US"/>
              <a:t>CAU Guideline on Research Data Management (cont’d)</a:t>
            </a:r>
            <a:endParaRPr/>
          </a:p>
        </p:txBody>
      </p:sp>
      <p:sp>
        <p:nvSpPr>
          <p:cNvPr id="6" name="Text Placeholder 3"/>
          <p:cNvSpPr>
            <a:spLocks noGrp="1"/>
          </p:cNvSpPr>
          <p:nvPr>
            <p:ph type="body" idx="10"/>
          </p:nvPr>
        </p:nvSpPr>
        <p:spPr bwMode="auto"/>
        <p:txBody>
          <a:bodyPr/>
          <a:lstStyle/>
          <a:p>
            <a:pPr>
              <a:defRPr/>
            </a:pPr>
            <a:r>
              <a:rPr lang="en-US"/>
              <a:t>Principle 3</a:t>
            </a:r>
            <a:endParaRPr/>
          </a:p>
          <a:p>
            <a:pPr>
              <a:defRPr/>
            </a:pPr>
            <a:endParaRPr lang="en-US"/>
          </a:p>
          <a:p>
            <a:pPr>
              <a:defRPr/>
            </a:pPr>
            <a:r>
              <a:rPr lang="en-GB"/>
              <a:t>Research data is </a:t>
            </a:r>
            <a:r>
              <a:rPr lang="en-GB">
                <a:latin typeface="Lato Semibold"/>
                <a:ea typeface="Lato Semibold"/>
                <a:cs typeface="Lato Semibold"/>
              </a:rPr>
              <a:t>made accessible to the public</a:t>
            </a:r>
            <a:r>
              <a:rPr lang="en-GB" b="1">
                <a:latin typeface="Lato Semibold"/>
                <a:ea typeface="Lato Semibold"/>
                <a:cs typeface="Lato Semibold"/>
              </a:rPr>
              <a:t> </a:t>
            </a:r>
            <a:r>
              <a:rPr lang="en-GB"/>
              <a:t>in national or international </a:t>
            </a:r>
            <a:r>
              <a:rPr lang="en-GB">
                <a:latin typeface="Lato Semibold"/>
                <a:ea typeface="Lato Semibold"/>
                <a:cs typeface="Lato Semibold"/>
              </a:rPr>
              <a:t>subject-specific archives</a:t>
            </a:r>
            <a:r>
              <a:rPr lang="en-GB"/>
              <a:t> under appropriate licensing; if no such archives exist, central university services are used</a:t>
            </a:r>
            <a:endParaRPr/>
          </a:p>
          <a:p>
            <a:pPr>
              <a:defRPr/>
            </a:pPr>
            <a:r>
              <a:rPr lang="en-GB" b="1">
                <a:latin typeface="Lato Semibold"/>
                <a:ea typeface="Lato Semibold"/>
                <a:cs typeface="Lato Semibold"/>
              </a:rPr>
              <a:t>Scientific and legal interests</a:t>
            </a:r>
            <a:r>
              <a:rPr lang="en-GB"/>
              <a:t> of the researchers, the protection of the personal details of participants, patients and other individuals affected by the collected data, as well as other </a:t>
            </a:r>
            <a:r>
              <a:rPr lang="en-GB" b="1">
                <a:latin typeface="Lato Semibold"/>
                <a:ea typeface="Lato Semibold"/>
                <a:cs typeface="Lato Semibold"/>
              </a:rPr>
              <a:t>obligations to third parties</a:t>
            </a:r>
            <a:r>
              <a:rPr lang="en-GB"/>
              <a:t> – for example, cooperation partners – as well as ethical, legal and economic restrictions </a:t>
            </a:r>
            <a:r>
              <a:rPr lang="en-GB" b="1">
                <a:latin typeface="Lato Semibold"/>
                <a:ea typeface="Lato Semibold"/>
                <a:cs typeface="Lato Semibold"/>
              </a:rPr>
              <a:t>must be observed</a:t>
            </a:r>
            <a:endParaRPr lang="en-GB"/>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67</a:t>
            </a:fld>
            <a:endParaRPr lang="en-GB"/>
          </a:p>
        </p:txBody>
      </p:sp>
      <p:sp>
        <p:nvSpPr>
          <p:cNvPr id="5" name="Title 2"/>
          <p:cNvSpPr>
            <a:spLocks noGrp="1"/>
          </p:cNvSpPr>
          <p:nvPr>
            <p:ph type="title"/>
          </p:nvPr>
        </p:nvSpPr>
        <p:spPr bwMode="auto">
          <a:xfrm>
            <a:off x="284461" y="502196"/>
            <a:ext cx="8702324" cy="835303"/>
          </a:xfrm>
        </p:spPr>
        <p:txBody>
          <a:bodyPr/>
          <a:lstStyle/>
          <a:p>
            <a:pPr>
              <a:defRPr/>
            </a:pPr>
            <a:r>
              <a:rPr lang="en-US"/>
              <a:t>CAU Guideline on Research Data Management (cont’d)</a:t>
            </a:r>
            <a:endParaRPr/>
          </a:p>
        </p:txBody>
      </p:sp>
      <p:sp>
        <p:nvSpPr>
          <p:cNvPr id="6" name="Text Placeholder 3"/>
          <p:cNvSpPr>
            <a:spLocks noGrp="1"/>
          </p:cNvSpPr>
          <p:nvPr>
            <p:ph type="body" idx="10"/>
          </p:nvPr>
        </p:nvSpPr>
        <p:spPr bwMode="auto"/>
        <p:txBody>
          <a:bodyPr/>
          <a:lstStyle/>
          <a:p>
            <a:pPr>
              <a:defRPr/>
            </a:pPr>
            <a:r>
              <a:rPr lang="en-US"/>
              <a:t>Principle 3</a:t>
            </a:r>
            <a:endParaRPr/>
          </a:p>
          <a:p>
            <a:pPr>
              <a:defRPr/>
            </a:pPr>
            <a:endParaRPr lang="en-US"/>
          </a:p>
          <a:p>
            <a:pPr>
              <a:defRPr/>
            </a:pPr>
            <a:r>
              <a:rPr lang="en-GB" b="1">
                <a:latin typeface="Lato Semibold"/>
                <a:ea typeface="Lato Semibold"/>
                <a:cs typeface="Lato Semibold"/>
              </a:rPr>
              <a:t>Kiel University assists researchers</a:t>
            </a:r>
            <a:r>
              <a:rPr lang="en-GB"/>
              <a:t> through its </a:t>
            </a:r>
            <a:r>
              <a:rPr lang="en-GB" b="1">
                <a:latin typeface="Lato Semibold"/>
                <a:ea typeface="Lato Semibold"/>
                <a:cs typeface="Lato Semibold"/>
              </a:rPr>
              <a:t>central infrastructure facilities</a:t>
            </a:r>
            <a:endParaRPr/>
          </a:p>
          <a:p>
            <a:pPr lvl="1">
              <a:defRPr/>
            </a:pPr>
            <a:r>
              <a:rPr lang="en-GB"/>
              <a:t>Acquisition and preservation of research data</a:t>
            </a:r>
            <a:endParaRPr/>
          </a:p>
          <a:p>
            <a:pPr lvl="1">
              <a:defRPr/>
            </a:pPr>
            <a:r>
              <a:rPr lang="en-GB"/>
              <a:t>Formulating and maintaining standards for handling research data</a:t>
            </a:r>
            <a:endParaRPr/>
          </a:p>
          <a:p>
            <a:pPr lvl="1">
              <a:defRPr/>
            </a:pPr>
            <a:r>
              <a:rPr lang="en-GB"/>
              <a:t>Appropriate training and advisory service offers created in cooperation with the specialist disciplines</a:t>
            </a:r>
            <a:endParaRPr/>
          </a:p>
          <a:p>
            <a:pPr>
              <a:defRPr/>
            </a:pPr>
            <a:r>
              <a:rPr lang="en-GB"/>
              <a:t>Kiel University recommends and assists with anchoring the significance of subject-specific, structured research data management in teaching by the particular subject areas</a:t>
            </a:r>
            <a:endParaRPr/>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CAU</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68</a:t>
            </a:fld>
            <a:endParaRPr lang="en-GB"/>
          </a:p>
        </p:txBody>
      </p:sp>
      <p:sp>
        <p:nvSpPr>
          <p:cNvPr id="5" name="Title 2"/>
          <p:cNvSpPr>
            <a:spLocks noGrp="1"/>
          </p:cNvSpPr>
          <p:nvPr>
            <p:ph type="title"/>
          </p:nvPr>
        </p:nvSpPr>
        <p:spPr bwMode="auto">
          <a:xfrm>
            <a:off x="223097" y="502196"/>
            <a:ext cx="8702324" cy="835303"/>
          </a:xfrm>
        </p:spPr>
        <p:txBody>
          <a:bodyPr/>
          <a:lstStyle/>
          <a:p>
            <a:pPr>
              <a:defRPr/>
            </a:pPr>
            <a:r>
              <a:rPr lang="en-GB"/>
              <a:t>Practical Take-Away Messages</a:t>
            </a:r>
            <a:endParaRPr/>
          </a:p>
        </p:txBody>
      </p:sp>
      <p:sp>
        <p:nvSpPr>
          <p:cNvPr id="6" name="Text Placeholder 3"/>
          <p:cNvSpPr>
            <a:spLocks noGrp="1"/>
          </p:cNvSpPr>
          <p:nvPr>
            <p:ph type="body" idx="10"/>
          </p:nvPr>
        </p:nvSpPr>
        <p:spPr bwMode="auto"/>
        <p:txBody>
          <a:bodyPr>
            <a:normAutofit fontScale="92500" lnSpcReduction="20000"/>
          </a:bodyPr>
          <a:lstStyle/>
          <a:p>
            <a:pPr>
              <a:defRPr/>
            </a:pPr>
            <a:r>
              <a:rPr lang="en-GB" dirty="0"/>
              <a:t>Formats</a:t>
            </a:r>
            <a:endParaRPr dirty="0"/>
          </a:p>
          <a:p>
            <a:pPr lvl="1">
              <a:defRPr/>
            </a:pPr>
            <a:r>
              <a:rPr lang="en-GB" b="1" dirty="0">
                <a:latin typeface="Lato Semibold"/>
                <a:ea typeface="Lato Semibold"/>
                <a:cs typeface="Lato Semibold"/>
              </a:rPr>
              <a:t>Generic and open standard file formats</a:t>
            </a:r>
            <a:r>
              <a:rPr lang="en-GB" dirty="0"/>
              <a:t> last longer than proprietary file formats</a:t>
            </a:r>
            <a:endParaRPr dirty="0"/>
          </a:p>
          <a:p>
            <a:pPr lvl="2">
              <a:defRPr/>
            </a:pPr>
            <a:r>
              <a:rPr lang="en-GB" dirty="0"/>
              <a:t>Open Document Format (ODF)</a:t>
            </a:r>
            <a:endParaRPr dirty="0"/>
          </a:p>
          <a:p>
            <a:pPr lvl="2">
              <a:defRPr/>
            </a:pPr>
            <a:r>
              <a:rPr lang="en-GB" dirty="0"/>
              <a:t>Comma separated values (CSV)</a:t>
            </a:r>
            <a:endParaRPr dirty="0"/>
          </a:p>
          <a:p>
            <a:pPr lvl="2">
              <a:defRPr/>
            </a:pPr>
            <a:r>
              <a:rPr lang="en-GB" dirty="0"/>
              <a:t>Raw text files (TXT, MD)</a:t>
            </a:r>
            <a:endParaRPr dirty="0"/>
          </a:p>
          <a:p>
            <a:pPr lvl="1">
              <a:defRPr/>
            </a:pPr>
            <a:r>
              <a:rPr lang="en-GB" dirty="0"/>
              <a:t>Data </a:t>
            </a:r>
            <a:r>
              <a:rPr lang="en-GB" b="1" dirty="0">
                <a:latin typeface="Lato Semibold"/>
                <a:ea typeface="Lato Semibold"/>
                <a:cs typeface="Lato Semibold"/>
              </a:rPr>
              <a:t>container formats</a:t>
            </a:r>
            <a:r>
              <a:rPr lang="en-GB" dirty="0"/>
              <a:t> for </a:t>
            </a:r>
            <a:r>
              <a:rPr lang="en-GB" b="1" dirty="0">
                <a:latin typeface="Lato Semibold"/>
                <a:ea typeface="Lato Semibold"/>
                <a:cs typeface="Lato Semibold"/>
              </a:rPr>
              <a:t>exchange, archival and publication</a:t>
            </a:r>
            <a:r>
              <a:rPr lang="en-GB" dirty="0"/>
              <a:t>, e.g., </a:t>
            </a:r>
            <a:r>
              <a:rPr lang="en-GB" u="sng" dirty="0" err="1">
                <a:hlinkClick r:id="rId2" tooltip="https://tools.ietf.org/html/rfc8493"/>
              </a:rPr>
              <a:t>BagIt</a:t>
            </a:r>
            <a:r>
              <a:rPr lang="en-GB" dirty="0"/>
              <a:t>, </a:t>
            </a:r>
            <a:r>
              <a:rPr lang="en-GB" u="sng" dirty="0">
                <a:hlinkClick r:id="rId3" tooltip="https://frictionlessdata.io/"/>
              </a:rPr>
              <a:t>Frictionless Data</a:t>
            </a:r>
            <a:endParaRPr lang="en-GB" dirty="0"/>
          </a:p>
          <a:p>
            <a:pPr>
              <a:defRPr/>
            </a:pPr>
            <a:r>
              <a:rPr lang="en-GB" dirty="0"/>
              <a:t>Storage</a:t>
            </a:r>
            <a:endParaRPr dirty="0"/>
          </a:p>
          <a:p>
            <a:pPr lvl="1">
              <a:defRPr/>
            </a:pPr>
            <a:r>
              <a:rPr lang="en-GB" b="1" dirty="0">
                <a:latin typeface="Lato Semibold"/>
                <a:ea typeface="Lato Semibold"/>
                <a:cs typeface="Lato Semibold"/>
              </a:rPr>
              <a:t>Central infrastructure with backup</a:t>
            </a:r>
            <a:r>
              <a:rPr lang="en-GB" dirty="0"/>
              <a:t> for storage</a:t>
            </a:r>
            <a:endParaRPr dirty="0"/>
          </a:p>
          <a:p>
            <a:pPr lvl="1">
              <a:defRPr/>
            </a:pPr>
            <a:r>
              <a:rPr lang="en-GB" dirty="0"/>
              <a:t>Desktop and laptop for work on current research data only</a:t>
            </a:r>
            <a:endParaRPr dirty="0"/>
          </a:p>
          <a:p>
            <a:pPr lvl="1">
              <a:defRPr/>
            </a:pPr>
            <a:r>
              <a:rPr lang="en-GB" dirty="0"/>
              <a:t>Systematic file and folder naming and hierarchy</a:t>
            </a:r>
            <a:endParaRPr dirty="0"/>
          </a:p>
          <a:p>
            <a:pPr lvl="1">
              <a:defRPr/>
            </a:pPr>
            <a:r>
              <a:rPr lang="en-GB" dirty="0"/>
              <a:t>Provide </a:t>
            </a:r>
            <a:r>
              <a:rPr lang="en-GB" i="1" dirty="0"/>
              <a:t>Readme</a:t>
            </a:r>
            <a:r>
              <a:rPr lang="en-GB" dirty="0"/>
              <a:t> files</a:t>
            </a:r>
            <a:endParaRPr dirty="0"/>
          </a:p>
          <a:p>
            <a:pPr lvl="1">
              <a:defRPr/>
            </a:pPr>
            <a:r>
              <a:rPr lang="en-GB" dirty="0"/>
              <a:t>Data Management Middleware for handling data and metadata, e.g., </a:t>
            </a:r>
            <a:r>
              <a:rPr lang="en-GB" u="sng" dirty="0" err="1">
                <a:hlinkClick r:id="rId4" tooltip="https://irods.org/"/>
              </a:rPr>
              <a:t>iRODS</a:t>
            </a:r>
            <a:endParaRPr lang="en-GB" dirty="0"/>
          </a:p>
          <a:p>
            <a:pPr lvl="1">
              <a:defRPr/>
            </a:pPr>
            <a:r>
              <a:rPr lang="en-GB" dirty="0"/>
              <a:t>DFG </a:t>
            </a:r>
            <a:r>
              <a:rPr lang="en-GB" u="sng" dirty="0">
                <a:hlinkClick r:id="rId5" tooltip="https://www.dfg.de/en/research_funding/principles_dfg_funding/good_scientific_practice/index.html"/>
              </a:rPr>
              <a:t>Guidelines for Safeguarding Good Research Practice</a:t>
            </a:r>
            <a:r>
              <a:rPr lang="en-GB" dirty="0"/>
              <a:t>  require 10 years of preservation at least!</a:t>
            </a:r>
            <a:endParaRPr dirty="0"/>
          </a:p>
          <a:p>
            <a:pPr lvl="1">
              <a:defRPr/>
            </a:pPr>
            <a:endParaRPr lang="en-GB" dirty="0"/>
          </a:p>
          <a:p>
            <a:pPr lvl="1">
              <a:defRPr/>
            </a:pPr>
            <a:endParaRPr lang="en-GB" dirty="0"/>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Take-Away Messages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 name="Abgerundetes Rechteck 11"/>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5" name="Title 2"/>
          <p:cNvSpPr>
            <a:spLocks noGrp="1"/>
          </p:cNvSpPr>
          <p:nvPr>
            <p:ph type="title"/>
          </p:nvPr>
        </p:nvSpPr>
        <p:spPr bwMode="auto">
          <a:xfrm>
            <a:off x="68436" y="39757"/>
            <a:ext cx="2654468" cy="594682"/>
          </a:xfrm>
        </p:spPr>
        <p:txBody>
          <a:bodyPr>
            <a:normAutofit fontScale="90000"/>
          </a:bodyPr>
          <a:lstStyle/>
          <a:p>
            <a:pPr algn="l">
              <a:defRPr/>
            </a:pPr>
            <a:r>
              <a:rPr lang="en-US" sz="1600"/>
              <a:t>Research data &amp; </a:t>
            </a:r>
            <a:br>
              <a:rPr lang="en-US" sz="1600"/>
            </a:br>
            <a:r>
              <a:rPr lang="en-US" sz="1600"/>
              <a:t>Research data management</a:t>
            </a:r>
            <a:endParaRPr sz="1600"/>
          </a:p>
        </p:txBody>
      </p:sp>
      <p:sp>
        <p:nvSpPr>
          <p:cNvPr id="2" name="Textplatzhalter 1"/>
          <p:cNvSpPr>
            <a:spLocks noGrp="1"/>
          </p:cNvSpPr>
          <p:nvPr>
            <p:ph type="body" idx="1"/>
          </p:nvPr>
        </p:nvSpPr>
        <p:spPr bwMode="auto">
          <a:xfrm>
            <a:off x="1580605" y="1563436"/>
            <a:ext cx="8352928" cy="4267351"/>
          </a:xfrm>
        </p:spPr>
        <p:txBody>
          <a:bodyPr/>
          <a:lstStyle/>
          <a:p>
            <a:pPr>
              <a:defRPr/>
            </a:pPr>
            <a:r>
              <a:rPr lang="en-US" sz="2800" b="1" dirty="0"/>
              <a:t>Partner work:</a:t>
            </a:r>
            <a:endParaRPr dirty="0"/>
          </a:p>
          <a:p>
            <a:r>
              <a:rPr lang="en-US" dirty="0"/>
              <a:t>You have five minutes with your partner. </a:t>
            </a:r>
          </a:p>
          <a:p>
            <a:r>
              <a:rPr lang="en-US" dirty="0"/>
              <a:t>Find out with what kind of data your partner is working with.</a:t>
            </a:r>
          </a:p>
          <a:p>
            <a:r>
              <a:rPr lang="en-US" dirty="0"/>
              <a:t>Together, collect everything that you think can be research data.</a:t>
            </a:r>
          </a:p>
          <a:p>
            <a:endParaRPr lang="en-US" dirty="0"/>
          </a:p>
          <a:p>
            <a:r>
              <a:rPr lang="en-US" dirty="0"/>
              <a:t>Please use the following pads to take notes during break out session:</a:t>
            </a:r>
          </a:p>
          <a:p>
            <a:r>
              <a:rPr lang="en-US" dirty="0">
                <a:hlinkClick r:id="rId4"/>
              </a:rPr>
              <a:t>https://zumpad.zum.de/p/2022-05-10_Researchdata_1 </a:t>
            </a:r>
            <a:endParaRPr lang="en-US" dirty="0"/>
          </a:p>
          <a:p>
            <a:r>
              <a:rPr lang="en-US" dirty="0">
                <a:hlinkClick r:id="rId5"/>
              </a:rPr>
              <a:t>https://zumpad.zum.de/p/2022-05-10_Researchdata_2</a:t>
            </a:r>
            <a:endParaRPr lang="en-US" dirty="0"/>
          </a:p>
          <a:p>
            <a:r>
              <a:rPr lang="en-US" dirty="0">
                <a:hlinkClick r:id="rId6"/>
              </a:rPr>
              <a:t>https://zumpad.zum.de/p/2022-05-10_Researchdata_3</a:t>
            </a:r>
            <a:endParaRPr lang="en-US" dirty="0"/>
          </a:p>
          <a:p>
            <a:r>
              <a:rPr lang="en-US" dirty="0">
                <a:hlinkClick r:id="rId7"/>
              </a:rPr>
              <a:t>https://zumpad.zum.de/p/2022-05-10_Researchdata_4</a:t>
            </a:r>
            <a:endParaRPr lang="en-US" dirty="0"/>
          </a:p>
          <a:p>
            <a:pPr>
              <a:defRPr/>
            </a:pPr>
            <a:endParaRPr lang="de-DE"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69</a:t>
            </a:fld>
            <a:endParaRPr lang="en-GB"/>
          </a:p>
        </p:txBody>
      </p:sp>
      <p:sp>
        <p:nvSpPr>
          <p:cNvPr id="5" name="Title 2"/>
          <p:cNvSpPr>
            <a:spLocks noGrp="1"/>
          </p:cNvSpPr>
          <p:nvPr>
            <p:ph type="title"/>
          </p:nvPr>
        </p:nvSpPr>
        <p:spPr bwMode="auto">
          <a:xfrm>
            <a:off x="315368" y="530989"/>
            <a:ext cx="8702324" cy="835303"/>
          </a:xfrm>
        </p:spPr>
        <p:txBody>
          <a:bodyPr/>
          <a:lstStyle/>
          <a:p>
            <a:pPr>
              <a:defRPr/>
            </a:pPr>
            <a:r>
              <a:rPr lang="en-GB"/>
              <a:t>Practical Take-Away Messages (cont’d)</a:t>
            </a:r>
            <a:endParaRPr/>
          </a:p>
        </p:txBody>
      </p:sp>
      <p:sp>
        <p:nvSpPr>
          <p:cNvPr id="6" name="Text Placeholder 3"/>
          <p:cNvSpPr>
            <a:spLocks noGrp="1"/>
          </p:cNvSpPr>
          <p:nvPr>
            <p:ph type="body" idx="10"/>
          </p:nvPr>
        </p:nvSpPr>
        <p:spPr bwMode="auto"/>
        <p:txBody>
          <a:bodyPr/>
          <a:lstStyle/>
          <a:p>
            <a:pPr>
              <a:defRPr/>
            </a:pPr>
            <a:r>
              <a:rPr lang="en-GB"/>
              <a:t>Publication</a:t>
            </a:r>
            <a:endParaRPr/>
          </a:p>
          <a:p>
            <a:pPr lvl="1">
              <a:defRPr/>
            </a:pPr>
            <a:r>
              <a:rPr lang="en-GB"/>
              <a:t>Discipline-specific Repositories with specific metadata support</a:t>
            </a:r>
            <a:endParaRPr/>
          </a:p>
          <a:p>
            <a:pPr lvl="2">
              <a:defRPr/>
            </a:pPr>
            <a:r>
              <a:rPr lang="en-GB" u="sng">
                <a:hlinkClick r:id="rId2" tooltip="https://www.re3data.org/"/>
              </a:rPr>
              <a:t>re3data: Registry of Research Repositories</a:t>
            </a:r>
            <a:endParaRPr lang="en-GB"/>
          </a:p>
          <a:p>
            <a:pPr lvl="1">
              <a:defRPr/>
            </a:pPr>
            <a:r>
              <a:rPr lang="en-GB"/>
              <a:t>National or international initiatives</a:t>
            </a:r>
            <a:endParaRPr/>
          </a:p>
          <a:p>
            <a:pPr lvl="2">
              <a:defRPr/>
            </a:pPr>
            <a:r>
              <a:rPr lang="en-GB"/>
              <a:t>NFDI (work in progress)</a:t>
            </a:r>
            <a:endParaRPr/>
          </a:p>
          <a:p>
            <a:pPr lvl="2">
              <a:defRPr/>
            </a:pPr>
            <a:r>
              <a:rPr lang="en-GB" u="sng">
                <a:hlinkClick r:id="rId3" tooltip="https://marketplace.eosc-portal.eu/services/c/sharing-discovery"/>
              </a:rPr>
              <a:t>European Open Science Cloud Services</a:t>
            </a:r>
            <a:endParaRPr lang="en-GB"/>
          </a:p>
          <a:p>
            <a:pPr lvl="1">
              <a:defRPr/>
            </a:pPr>
            <a:r>
              <a:rPr lang="en-GB"/>
              <a:t>Institutional Data Repository (work in progress)</a:t>
            </a:r>
            <a:endParaRPr/>
          </a:p>
          <a:p>
            <a:pPr lvl="1">
              <a:defRPr/>
            </a:pPr>
            <a:r>
              <a:rPr lang="en-GB"/>
              <a:t>Generic Repositories</a:t>
            </a:r>
            <a:endParaRPr/>
          </a:p>
          <a:p>
            <a:pPr lvl="2">
              <a:defRPr/>
            </a:pPr>
            <a:r>
              <a:rPr lang="en-GB" u="sng">
                <a:hlinkClick r:id="rId4" tooltip="https://zenodo.org/"/>
              </a:rPr>
              <a:t>Zenodo</a:t>
            </a:r>
            <a:endParaRPr lang="en-GB"/>
          </a:p>
          <a:p>
            <a:pPr>
              <a:defRPr/>
            </a:pPr>
            <a:r>
              <a:rPr lang="en-GB"/>
              <a:t>Licensing</a:t>
            </a:r>
            <a:endParaRPr/>
          </a:p>
          <a:p>
            <a:pPr lvl="1">
              <a:defRPr/>
            </a:pPr>
            <a:r>
              <a:rPr lang="en-GB" u="sng">
                <a:hlinkClick r:id="rId5" tooltip="https://creativecommons.org/"/>
              </a:rPr>
              <a:t>Creative Commons</a:t>
            </a:r>
            <a:r>
              <a:rPr lang="en-GB"/>
              <a:t>: data with a necessary creation height; ideally CC0 or CC BY</a:t>
            </a:r>
            <a:endParaRPr/>
          </a:p>
          <a:p>
            <a:pPr lvl="1">
              <a:defRPr/>
            </a:pPr>
            <a:r>
              <a:rPr lang="en-GB" u="sng">
                <a:hlinkClick r:id="rId6" tooltip="https://opendatacommons.org/"/>
              </a:rPr>
              <a:t>Open Data Commons</a:t>
            </a:r>
            <a:r>
              <a:rPr lang="en-GB"/>
              <a:t>: databases, raw data</a:t>
            </a:r>
            <a:endParaRPr/>
          </a:p>
          <a:p>
            <a:pPr lvl="1">
              <a:defRPr/>
            </a:pPr>
            <a:endParaRPr lang="en-GB"/>
          </a:p>
          <a:p>
            <a:pPr lvl="1">
              <a:defRPr/>
            </a:pPr>
            <a:endParaRPr lang="en-GB"/>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75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400"/>
              <a:t>Take-Away Messages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p:txBody>
          <a:bodyPr/>
          <a:lstStyle/>
          <a:p>
            <a:pPr>
              <a:defRPr/>
            </a:pPr>
            <a:r>
              <a:rPr lang="en-US" b="1">
                <a:latin typeface="Lato Semibold"/>
                <a:ea typeface="Lato Semibold"/>
                <a:cs typeface="Lato Semibold"/>
              </a:rPr>
              <a:t>Thilo Paul-Stüve</a:t>
            </a:r>
            <a:endParaRPr/>
          </a:p>
          <a:p>
            <a:pPr>
              <a:defRPr/>
            </a:pPr>
            <a:r>
              <a:rPr lang="en-US"/>
              <a:t>Christian-Albrechts-Universität zu Kiel</a:t>
            </a:r>
            <a:br>
              <a:rPr lang="en-US"/>
            </a:br>
            <a:r>
              <a:rPr lang="en-US"/>
              <a:t>Forschungsdatenmanagement</a:t>
            </a:r>
          </a:p>
          <a:p>
            <a:pPr>
              <a:defRPr/>
            </a:pPr>
            <a:r>
              <a:rPr lang="en-US"/>
              <a:t>paul-stueve@rz.uni-kiel.de</a:t>
            </a:r>
            <a:endParaRPr/>
          </a:p>
          <a:p>
            <a:pPr>
              <a:defRPr/>
            </a:pPr>
            <a:endParaRPr lang="en-US"/>
          </a:p>
          <a:p>
            <a:pPr>
              <a:defRPr/>
            </a:pPr>
            <a:endParaRPr lang="en-US"/>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0" name="Abgerundetes Rechteck 9"/>
          <p:cNvSpPr/>
          <p:nvPr/>
        </p:nvSpPr>
        <p:spPr bwMode="auto">
          <a:xfrm>
            <a:off x="631677" y="1150268"/>
            <a:ext cx="12470208" cy="6408711"/>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Textfeld 10"/>
          <p:cNvSpPr txBox="1"/>
          <p:nvPr/>
        </p:nvSpPr>
        <p:spPr bwMode="auto">
          <a:xfrm flipH="1">
            <a:off x="1287658" y="2143876"/>
            <a:ext cx="3312368" cy="707886"/>
          </a:xfrm>
          <a:prstGeom prst="rect">
            <a:avLst/>
          </a:prstGeom>
          <a:noFill/>
        </p:spPr>
        <p:txBody>
          <a:bodyPr wrap="square" rtlCol="0">
            <a:spAutoFit/>
          </a:bodyPr>
          <a:lstStyle/>
          <a:p>
            <a:pPr>
              <a:defRPr/>
            </a:pPr>
            <a:r>
              <a:rPr lang="en-US" sz="4000" b="1" i="1"/>
              <a:t>Nearly done!</a:t>
            </a:r>
            <a:endParaRPr lang="de-DE" sz="4000" b="1" i="1"/>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Questions</a:t>
            </a:r>
            <a:endParaRPr sz="2000"/>
          </a:p>
        </p:txBody>
      </p:sp>
      <p:sp>
        <p:nvSpPr>
          <p:cNvPr id="12" name="Textfeld 11"/>
          <p:cNvSpPr txBox="1"/>
          <p:nvPr/>
        </p:nvSpPr>
        <p:spPr bwMode="auto">
          <a:xfrm flipH="1">
            <a:off x="1195054" y="3679257"/>
            <a:ext cx="7805947" cy="707886"/>
          </a:xfrm>
          <a:prstGeom prst="rect">
            <a:avLst/>
          </a:prstGeom>
          <a:noFill/>
        </p:spPr>
        <p:txBody>
          <a:bodyPr wrap="square" rtlCol="0">
            <a:spAutoFit/>
          </a:bodyPr>
          <a:lstStyle/>
          <a:p>
            <a:pPr>
              <a:defRPr/>
            </a:pPr>
            <a:r>
              <a:rPr lang="en-US" sz="4000" b="1" i="1"/>
              <a:t>Time for open questions!</a:t>
            </a:r>
            <a:endParaRPr lang="de-DE" sz="4000" b="1" i="1"/>
          </a:p>
        </p:txBody>
      </p:sp>
      <p:sp>
        <p:nvSpPr>
          <p:cNvPr id="9" name="Ovale Legende 8"/>
          <p:cNvSpPr/>
          <p:nvPr/>
        </p:nvSpPr>
        <p:spPr bwMode="auto">
          <a:xfrm>
            <a:off x="8230896" y="1637985"/>
            <a:ext cx="3165327" cy="3871771"/>
          </a:xfrm>
          <a:prstGeom prst="wedgeEllipseCallout">
            <a:avLst>
              <a:gd name="adj1" fmla="val -91437"/>
              <a:gd name="adj2" fmla="val 40123"/>
            </a:avLst>
          </a:prstGeom>
          <a:solidFill>
            <a:srgbClr val="FFFFFF"/>
          </a:solidFill>
          <a:ln w="25400" cap="flat">
            <a:solidFill>
              <a:srgbClr val="9B0A7D"/>
            </a:solidFill>
            <a:prstDash val="solid"/>
            <a:bevel/>
          </a:ln>
        </p:spPr>
        <p:style>
          <a:lnRef idx="0">
            <a:srgbClr val="000000"/>
          </a:lnRef>
          <a:fillRef idx="0">
            <a:srgbClr val="000000"/>
          </a:fillRef>
          <a:effectRef idx="0">
            <a:srgbClr val="000000"/>
          </a:effectRef>
          <a:fontRef idx="none"/>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DE"/>
          </a:p>
        </p:txBody>
      </p:sp>
      <p:grpSp>
        <p:nvGrpSpPr>
          <p:cNvPr id="13" name="Gruppieren 12"/>
          <p:cNvGrpSpPr/>
          <p:nvPr/>
        </p:nvGrpSpPr>
        <p:grpSpPr bwMode="auto">
          <a:xfrm>
            <a:off x="8600795" y="1699065"/>
            <a:ext cx="2579522" cy="3411131"/>
            <a:chOff x="8600795" y="1699065"/>
            <a:chExt cx="2579522" cy="3411131"/>
          </a:xfrm>
        </p:grpSpPr>
        <p:sp>
          <p:nvSpPr>
            <p:cNvPr id="3" name="Rechteck 2"/>
            <p:cNvSpPr/>
            <p:nvPr/>
          </p:nvSpPr>
          <p:spPr bwMode="auto">
            <a:xfrm rot="598424">
              <a:off x="9411071" y="1699065"/>
              <a:ext cx="1359668" cy="2400657"/>
            </a:xfrm>
            <a:prstGeom prst="rect">
              <a:avLst/>
            </a:prstGeom>
            <a:noFill/>
          </p:spPr>
          <p:txBody>
            <a:bodyPr wrap="none" lIns="91440" tIns="45720" rIns="91440" bIns="45720">
              <a:spAutoFit/>
            </a:bodyPr>
            <a:lstStyle/>
            <a:p>
              <a:pPr algn="ctr">
                <a:defRPr/>
              </a:pPr>
              <a:r>
                <a:rPr lang="de-DE" sz="15000" b="1" cap="none" spc="0">
                  <a:ln w="12700">
                    <a:solidFill>
                      <a:schemeClr val="tx2">
                        <a:lumMod val="75000"/>
                      </a:schemeClr>
                    </a:solidFill>
                    <a:prstDash val="solid"/>
                  </a:ln>
                  <a:pattFill prst="dkUpDiag">
                    <a:fgClr>
                      <a:schemeClr val="tx2"/>
                    </a:fgClr>
                    <a:bgClr>
                      <a:schemeClr val="tx2">
                        <a:lumMod val="20000"/>
                        <a:lumOff val="80000"/>
                      </a:schemeClr>
                    </a:bgClr>
                  </a:pattFill>
                </a:rPr>
                <a:t>?</a:t>
              </a:r>
              <a:endParaRPr/>
            </a:p>
          </p:txBody>
        </p:sp>
        <p:sp>
          <p:nvSpPr>
            <p:cNvPr id="15" name="Rechteck 14"/>
            <p:cNvSpPr/>
            <p:nvPr/>
          </p:nvSpPr>
          <p:spPr bwMode="auto">
            <a:xfrm rot="150743">
              <a:off x="9573059" y="2357818"/>
              <a:ext cx="1154511" cy="2400657"/>
            </a:xfrm>
            <a:prstGeom prst="rect">
              <a:avLst/>
            </a:prstGeom>
            <a:noFill/>
          </p:spPr>
          <p:txBody>
            <a:bodyPr wrap="square" lIns="91440" tIns="45720" rIns="91440" bIns="45720">
              <a:spAutoFit/>
            </a:bodyPr>
            <a:lstStyle/>
            <a:p>
              <a:pPr algn="ctr">
                <a:defRPr/>
              </a:pPr>
              <a:r>
                <a:rPr lang="de-DE" sz="15000" b="1" cap="none" spc="0">
                  <a:ln w="12700">
                    <a:solidFill>
                      <a:schemeClr val="tx2">
                        <a:lumMod val="75000"/>
                      </a:schemeClr>
                    </a:solidFill>
                    <a:prstDash val="solid"/>
                  </a:ln>
                  <a:solidFill>
                    <a:schemeClr val="accent1">
                      <a:lumMod val="40000"/>
                      <a:lumOff val="60000"/>
                    </a:schemeClr>
                  </a:solidFill>
                </a:rPr>
                <a:t>?</a:t>
              </a:r>
              <a:endParaRPr/>
            </a:p>
          </p:txBody>
        </p:sp>
        <p:sp>
          <p:nvSpPr>
            <p:cNvPr id="19" name="Rechteck 18"/>
            <p:cNvSpPr/>
            <p:nvPr/>
          </p:nvSpPr>
          <p:spPr bwMode="auto">
            <a:xfrm rot="722681">
              <a:off x="8600795" y="3478980"/>
              <a:ext cx="1054172" cy="1631216"/>
            </a:xfrm>
            <a:prstGeom prst="rect">
              <a:avLst/>
            </a:prstGeom>
            <a:noFill/>
          </p:spPr>
          <p:txBody>
            <a:bodyPr wrap="square" lIns="91440" tIns="45720" rIns="91440" bIns="45720">
              <a:spAutoFit/>
            </a:bodyPr>
            <a:lstStyle/>
            <a:p>
              <a:pPr algn="ctr">
                <a:defRPr/>
              </a:pPr>
              <a:r>
                <a:rPr lang="de-DE" sz="10000" b="1" cap="none" spc="0">
                  <a:ln w="12700">
                    <a:solidFill>
                      <a:schemeClr val="tx2">
                        <a:lumMod val="75000"/>
                      </a:schemeClr>
                    </a:solidFill>
                    <a:prstDash val="solid"/>
                  </a:ln>
                  <a:solidFill>
                    <a:srgbClr val="9B0A7D"/>
                  </a:solidFill>
                </a:rPr>
                <a:t>?</a:t>
              </a:r>
              <a:endParaRPr/>
            </a:p>
          </p:txBody>
        </p:sp>
        <p:sp>
          <p:nvSpPr>
            <p:cNvPr id="18" name="Rechteck 17"/>
            <p:cNvSpPr/>
            <p:nvPr/>
          </p:nvSpPr>
          <p:spPr bwMode="auto">
            <a:xfrm rot="150743">
              <a:off x="10126145" y="2881149"/>
              <a:ext cx="1054172" cy="1631216"/>
            </a:xfrm>
            <a:prstGeom prst="rect">
              <a:avLst/>
            </a:prstGeom>
            <a:noFill/>
          </p:spPr>
          <p:txBody>
            <a:bodyPr wrap="square" lIns="91440" tIns="45720" rIns="91440" bIns="45720">
              <a:spAutoFit/>
            </a:bodyPr>
            <a:lstStyle/>
            <a:p>
              <a:pPr algn="ctr">
                <a:defRPr/>
              </a:pPr>
              <a:r>
                <a:rPr lang="de-DE" sz="10000" b="1" cap="none" spc="0">
                  <a:ln w="12700">
                    <a:solidFill>
                      <a:schemeClr val="tx2">
                        <a:lumMod val="75000"/>
                      </a:schemeClr>
                    </a:solidFill>
                    <a:prstDash val="solid"/>
                  </a:ln>
                  <a:solidFill>
                    <a:srgbClr val="9B0A7D"/>
                  </a:solidFill>
                </a:rPr>
                <a:t>?</a:t>
              </a:r>
              <a:endParaRPr/>
            </a:p>
          </p:txBody>
        </p:sp>
        <p:sp>
          <p:nvSpPr>
            <p:cNvPr id="20" name="Rechteck 19"/>
            <p:cNvSpPr/>
            <p:nvPr/>
          </p:nvSpPr>
          <p:spPr bwMode="auto">
            <a:xfrm>
              <a:off x="8713967" y="2712098"/>
              <a:ext cx="1054172" cy="861774"/>
            </a:xfrm>
            <a:prstGeom prst="rect">
              <a:avLst/>
            </a:prstGeom>
            <a:noFill/>
          </p:spPr>
          <p:txBody>
            <a:bodyPr wrap="square" lIns="91440" tIns="45720" rIns="91440" bIns="45720">
              <a:spAutoFit/>
            </a:bodyPr>
            <a:lstStyle/>
            <a:p>
              <a:pPr algn="ctr">
                <a:defRPr/>
              </a:pPr>
              <a:r>
                <a:rPr lang="de-DE" sz="5000" b="1" cap="none" spc="0">
                  <a:ln w="12700">
                    <a:solidFill>
                      <a:schemeClr val="tx2">
                        <a:lumMod val="75000"/>
                      </a:schemeClr>
                    </a:solidFill>
                    <a:prstDash val="solid"/>
                  </a:ln>
                  <a:solidFill>
                    <a:srgbClr val="9B0A7D"/>
                  </a:solidFill>
                </a:rPr>
                <a: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p:txBody>
          <a:bodyPr/>
          <a:lstStyle/>
          <a:p>
            <a:pPr>
              <a:defRPr/>
            </a:pPr>
            <a:r>
              <a:rPr lang="en-US" b="1">
                <a:latin typeface="Lato Semibold"/>
                <a:ea typeface="Lato Semibold"/>
                <a:cs typeface="Lato Semibold"/>
              </a:rPr>
              <a:t>Thilo Paul-Stüve</a:t>
            </a:r>
            <a:endParaRPr/>
          </a:p>
          <a:p>
            <a:pPr>
              <a:defRPr/>
            </a:pPr>
            <a:r>
              <a:rPr lang="en-US"/>
              <a:t>Christian-Albrechts-Universität zu Kiel</a:t>
            </a:r>
            <a:br>
              <a:rPr lang="en-US"/>
            </a:br>
            <a:r>
              <a:rPr lang="en-US"/>
              <a:t>Forschungsdatenmanagement</a:t>
            </a:r>
          </a:p>
          <a:p>
            <a:pPr>
              <a:defRPr/>
            </a:pPr>
            <a:r>
              <a:rPr lang="en-US"/>
              <a:t>paul-stueve@rz.uni-kiel.de</a:t>
            </a:r>
            <a:endParaRPr/>
          </a:p>
          <a:p>
            <a:pPr>
              <a:defRPr/>
            </a:pPr>
            <a:endParaRPr lang="en-US"/>
          </a:p>
          <a:p>
            <a:pPr>
              <a:defRPr/>
            </a:pPr>
            <a:endParaRPr lang="en-US"/>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0" name="Abgerundetes Rechteck 9"/>
          <p:cNvSpPr/>
          <p:nvPr/>
        </p:nvSpPr>
        <p:spPr bwMode="auto">
          <a:xfrm>
            <a:off x="428477" y="1150269"/>
            <a:ext cx="11953328" cy="6408712"/>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Feedback</a:t>
            </a:r>
            <a:endParaRPr sz="2000"/>
          </a:p>
        </p:txBody>
      </p:sp>
      <p:sp>
        <p:nvSpPr>
          <p:cNvPr id="12" name="Textfeld 11"/>
          <p:cNvSpPr txBox="1"/>
          <p:nvPr/>
        </p:nvSpPr>
        <p:spPr bwMode="auto">
          <a:xfrm flipH="1">
            <a:off x="1136210" y="1790563"/>
            <a:ext cx="5244111" cy="707886"/>
          </a:xfrm>
          <a:prstGeom prst="rect">
            <a:avLst/>
          </a:prstGeom>
          <a:noFill/>
        </p:spPr>
        <p:txBody>
          <a:bodyPr wrap="square" rtlCol="0">
            <a:spAutoFit/>
          </a:bodyPr>
          <a:lstStyle/>
          <a:p>
            <a:pPr>
              <a:defRPr/>
            </a:pPr>
            <a:r>
              <a:rPr lang="en-US" sz="4000" b="1" i="1" dirty="0"/>
              <a:t>One Minute Paper</a:t>
            </a:r>
            <a:endParaRPr lang="de-DE" sz="4000" b="1" i="1" dirty="0"/>
          </a:p>
        </p:txBody>
      </p:sp>
      <p:sp>
        <p:nvSpPr>
          <p:cNvPr id="3" name="Textfeld 2"/>
          <p:cNvSpPr txBox="1"/>
          <p:nvPr/>
        </p:nvSpPr>
        <p:spPr bwMode="auto">
          <a:xfrm>
            <a:off x="1136211" y="2737541"/>
            <a:ext cx="10021458" cy="1569660"/>
          </a:xfrm>
          <a:prstGeom prst="rect">
            <a:avLst/>
          </a:prstGeom>
          <a:noFill/>
          <a:ln w="12700" cap="flat">
            <a:noFill/>
            <a:miter lim="400000"/>
          </a:ln>
        </p:spPr>
        <p:style>
          <a:lnRef idx="0">
            <a:srgbClr val="000000"/>
          </a:lnRef>
          <a:fillRef idx="0">
            <a:srgbClr val="000000"/>
          </a:fillRef>
          <a:effectRef idx="0">
            <a:srgbClr val="000000"/>
          </a:effectRef>
          <a:fontRef idx="none"/>
        </p:style>
        <p:txBody>
          <a:bodyPr wrap="square" rtlCol="0">
            <a:spAutoFit/>
          </a:bodyPr>
          <a:lstStyle/>
          <a:p>
            <a:pPr>
              <a:defRPr/>
            </a:pPr>
            <a:r>
              <a:rPr lang="de-DE" sz="2400" i="1" dirty="0" err="1">
                <a:latin typeface="Lato Light"/>
              </a:rPr>
              <a:t>Please</a:t>
            </a:r>
            <a:r>
              <a:rPr lang="de-DE" sz="2400" i="1" dirty="0">
                <a:latin typeface="Lato Light"/>
              </a:rPr>
              <a:t> </a:t>
            </a:r>
            <a:r>
              <a:rPr lang="de-DE" sz="2400" i="1" dirty="0" err="1">
                <a:latin typeface="Lato Light"/>
              </a:rPr>
              <a:t>take</a:t>
            </a:r>
            <a:r>
              <a:rPr lang="de-DE" sz="2400" i="1" dirty="0">
                <a:latin typeface="Lato Light"/>
              </a:rPr>
              <a:t> a </a:t>
            </a:r>
            <a:r>
              <a:rPr lang="de-DE" sz="2400" i="1" dirty="0" err="1">
                <a:latin typeface="Lato Light"/>
              </a:rPr>
              <a:t>piece</a:t>
            </a:r>
            <a:r>
              <a:rPr lang="de-DE" sz="2400" i="1" dirty="0">
                <a:latin typeface="Lato Light"/>
              </a:rPr>
              <a:t> </a:t>
            </a:r>
            <a:r>
              <a:rPr lang="de-DE" sz="2400" i="1" dirty="0" err="1">
                <a:latin typeface="Lato Light"/>
              </a:rPr>
              <a:t>of</a:t>
            </a:r>
            <a:r>
              <a:rPr lang="de-DE" sz="2400" i="1" dirty="0">
                <a:latin typeface="Lato Light"/>
              </a:rPr>
              <a:t> </a:t>
            </a:r>
            <a:r>
              <a:rPr lang="de-DE" sz="2400" i="1" dirty="0" err="1">
                <a:latin typeface="Lato Light"/>
              </a:rPr>
              <a:t>paper</a:t>
            </a:r>
            <a:r>
              <a:rPr lang="de-DE" sz="2400" i="1" dirty="0">
                <a:latin typeface="Lato Light"/>
              </a:rPr>
              <a:t> </a:t>
            </a:r>
            <a:r>
              <a:rPr lang="de-DE" sz="2400" i="1" dirty="0" err="1">
                <a:latin typeface="Lato Light"/>
              </a:rPr>
              <a:t>or</a:t>
            </a:r>
            <a:r>
              <a:rPr lang="de-DE" sz="2400" i="1" dirty="0">
                <a:latin typeface="Lato Light"/>
              </a:rPr>
              <a:t> </a:t>
            </a:r>
            <a:r>
              <a:rPr lang="de-DE" sz="2400" i="1" dirty="0" err="1">
                <a:latin typeface="Lato Light"/>
              </a:rPr>
              <a:t>create</a:t>
            </a:r>
            <a:r>
              <a:rPr lang="de-DE" sz="2400" i="1" dirty="0">
                <a:latin typeface="Lato Light"/>
              </a:rPr>
              <a:t> an </a:t>
            </a:r>
            <a:r>
              <a:rPr lang="de-DE" sz="2400" i="1" dirty="0" err="1">
                <a:latin typeface="Lato Light"/>
              </a:rPr>
              <a:t>own</a:t>
            </a:r>
            <a:r>
              <a:rPr lang="de-DE" sz="2400" i="1" dirty="0">
                <a:latin typeface="Lato Light"/>
              </a:rPr>
              <a:t> pad. </a:t>
            </a:r>
          </a:p>
          <a:p>
            <a:pPr>
              <a:defRPr/>
            </a:pPr>
            <a:r>
              <a:rPr lang="de-DE" sz="2400" i="1" dirty="0" err="1">
                <a:latin typeface="Lato Light"/>
              </a:rPr>
              <a:t>You</a:t>
            </a:r>
            <a:r>
              <a:rPr lang="de-DE" sz="2400" i="1" dirty="0">
                <a:latin typeface="Lato Light"/>
              </a:rPr>
              <a:t> </a:t>
            </a:r>
            <a:r>
              <a:rPr lang="de-DE" sz="2400" i="1" dirty="0" err="1">
                <a:latin typeface="Lato Light"/>
              </a:rPr>
              <a:t>have</a:t>
            </a:r>
            <a:r>
              <a:rPr lang="de-DE" sz="2400" i="1" dirty="0">
                <a:latin typeface="Lato Light"/>
              </a:rPr>
              <a:t> </a:t>
            </a:r>
            <a:r>
              <a:rPr lang="de-DE" sz="2400" i="1" dirty="0" err="1">
                <a:latin typeface="Lato Light"/>
              </a:rPr>
              <a:t>one</a:t>
            </a:r>
            <a:r>
              <a:rPr lang="de-DE" sz="2400" i="1" dirty="0">
                <a:latin typeface="Lato Light"/>
              </a:rPr>
              <a:t> </a:t>
            </a:r>
            <a:r>
              <a:rPr lang="de-DE" sz="2400" i="1" dirty="0" err="1">
                <a:latin typeface="Lato Light"/>
              </a:rPr>
              <a:t>minute</a:t>
            </a:r>
            <a:r>
              <a:rPr lang="de-DE" sz="2400" i="1" dirty="0">
                <a:latin typeface="Lato Light"/>
              </a:rPr>
              <a:t>.</a:t>
            </a:r>
          </a:p>
          <a:p>
            <a:pPr>
              <a:defRPr/>
            </a:pPr>
            <a:endParaRPr lang="de-DE" sz="2400" i="1" dirty="0">
              <a:latin typeface="Lato Light"/>
            </a:endParaRPr>
          </a:p>
          <a:p>
            <a:pPr>
              <a:defRPr/>
            </a:pPr>
            <a:r>
              <a:rPr lang="de-DE" sz="2400" i="1" dirty="0" err="1">
                <a:latin typeface="Lato Light"/>
              </a:rPr>
              <a:t>Please</a:t>
            </a:r>
            <a:r>
              <a:rPr lang="de-DE" sz="2400" i="1" dirty="0">
                <a:latin typeface="Lato Light"/>
              </a:rPr>
              <a:t> </a:t>
            </a:r>
            <a:r>
              <a:rPr lang="de-DE" sz="2400" i="1" dirty="0" err="1">
                <a:latin typeface="Lato Light"/>
              </a:rPr>
              <a:t>write</a:t>
            </a:r>
            <a:r>
              <a:rPr lang="de-DE" sz="2400" i="1" dirty="0">
                <a:latin typeface="Lato Light"/>
              </a:rPr>
              <a:t> down </a:t>
            </a:r>
            <a:r>
              <a:rPr lang="de-DE" sz="2400" i="1" dirty="0" err="1">
                <a:latin typeface="Lato Light"/>
              </a:rPr>
              <a:t>the</a:t>
            </a:r>
            <a:r>
              <a:rPr lang="de-DE" sz="2400" i="1" dirty="0">
                <a:latin typeface="Lato Light"/>
              </a:rPr>
              <a:t> </a:t>
            </a:r>
            <a:r>
              <a:rPr lang="de-DE" sz="2400" i="1" dirty="0" err="1">
                <a:latin typeface="Lato Light"/>
              </a:rPr>
              <a:t>most</a:t>
            </a:r>
            <a:r>
              <a:rPr lang="de-DE" sz="2400" i="1" dirty="0">
                <a:latin typeface="Lato Light"/>
              </a:rPr>
              <a:t> </a:t>
            </a:r>
            <a:r>
              <a:rPr lang="de-DE" sz="2400" i="1" dirty="0" err="1">
                <a:latin typeface="Lato Light"/>
              </a:rPr>
              <a:t>important</a:t>
            </a:r>
            <a:r>
              <a:rPr lang="de-DE" sz="2400" i="1" dirty="0">
                <a:latin typeface="Lato Light"/>
              </a:rPr>
              <a:t> </a:t>
            </a:r>
            <a:r>
              <a:rPr lang="de-DE" sz="2400" i="1" dirty="0" err="1">
                <a:latin typeface="Lato Light"/>
              </a:rPr>
              <a:t>points</a:t>
            </a:r>
            <a:r>
              <a:rPr lang="de-DE" sz="2400" i="1" dirty="0">
                <a:latin typeface="Lato Light"/>
              </a:rPr>
              <a:t> </a:t>
            </a:r>
            <a:r>
              <a:rPr lang="de-DE" sz="2400" i="1" dirty="0" err="1">
                <a:latin typeface="Lato Light"/>
              </a:rPr>
              <a:t>of</a:t>
            </a:r>
            <a:r>
              <a:rPr lang="de-DE" sz="2400" i="1" dirty="0">
                <a:latin typeface="Lato Light"/>
              </a:rPr>
              <a:t> </a:t>
            </a:r>
            <a:r>
              <a:rPr lang="de-DE" sz="2400" i="1" dirty="0" err="1">
                <a:latin typeface="Lato Light"/>
              </a:rPr>
              <a:t>our</a:t>
            </a:r>
            <a:r>
              <a:rPr lang="de-DE" sz="2400" i="1" dirty="0">
                <a:latin typeface="Lato Light"/>
              </a:rPr>
              <a:t> </a:t>
            </a:r>
            <a:r>
              <a:rPr lang="de-DE" sz="2400" i="1" dirty="0" err="1">
                <a:latin typeface="Lato Light"/>
              </a:rPr>
              <a:t>workshop</a:t>
            </a:r>
            <a:r>
              <a:rPr lang="de-DE" sz="2400" i="1" dirty="0">
                <a:latin typeface="Lato Light"/>
              </a:rPr>
              <a:t> </a:t>
            </a:r>
            <a:r>
              <a:rPr lang="de-DE" sz="2400" i="1" dirty="0" err="1">
                <a:latin typeface="Lato Light"/>
              </a:rPr>
              <a:t>today</a:t>
            </a:r>
            <a:r>
              <a:rPr lang="de-DE" sz="2400" i="1" dirty="0">
                <a:latin typeface="Lato Light"/>
              </a:rPr>
              <a:t>.</a:t>
            </a:r>
          </a:p>
        </p:txBody>
      </p:sp>
    </p:spTree>
    <p:extLst>
      <p:ext uri="{BB962C8B-B14F-4D97-AF65-F5344CB8AC3E}">
        <p14:creationId xmlns:p14="http://schemas.microsoft.com/office/powerpoint/2010/main" val="3012385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p:txBody>
          <a:bodyPr/>
          <a:lstStyle/>
          <a:p>
            <a:pPr>
              <a:defRPr/>
            </a:pPr>
            <a:r>
              <a:rPr lang="en-US" b="1">
                <a:latin typeface="Lato Semibold"/>
                <a:ea typeface="Lato Semibold"/>
                <a:cs typeface="Lato Semibold"/>
              </a:rPr>
              <a:t>Thilo Paul-Stüve</a:t>
            </a:r>
            <a:endParaRPr/>
          </a:p>
          <a:p>
            <a:pPr>
              <a:defRPr/>
            </a:pPr>
            <a:r>
              <a:rPr lang="en-US"/>
              <a:t>Christian-Albrechts-Universität zu Kiel</a:t>
            </a:r>
            <a:br>
              <a:rPr lang="en-US"/>
            </a:br>
            <a:r>
              <a:rPr lang="en-US"/>
              <a:t>Forschungsdatenmanagement</a:t>
            </a:r>
          </a:p>
          <a:p>
            <a:pPr>
              <a:defRPr/>
            </a:pPr>
            <a:r>
              <a:rPr lang="en-US"/>
              <a:t>paul-stueve@rz.uni-kiel.de</a:t>
            </a:r>
            <a:endParaRPr/>
          </a:p>
          <a:p>
            <a:pPr>
              <a:defRPr/>
            </a:pPr>
            <a:endParaRPr lang="en-US"/>
          </a:p>
          <a:p>
            <a:pPr>
              <a:defRPr/>
            </a:pPr>
            <a:endParaRPr lang="en-US"/>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0" name="Abgerundetes Rechteck 9"/>
          <p:cNvSpPr/>
          <p:nvPr/>
        </p:nvSpPr>
        <p:spPr bwMode="auto">
          <a:xfrm>
            <a:off x="428477" y="1150269"/>
            <a:ext cx="11953328" cy="6408712"/>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Feedback</a:t>
            </a:r>
            <a:endParaRPr sz="2000"/>
          </a:p>
        </p:txBody>
      </p:sp>
      <p:sp>
        <p:nvSpPr>
          <p:cNvPr id="12" name="Textfeld 11"/>
          <p:cNvSpPr txBox="1"/>
          <p:nvPr/>
        </p:nvSpPr>
        <p:spPr bwMode="auto">
          <a:xfrm flipH="1">
            <a:off x="1136211" y="1790563"/>
            <a:ext cx="3312368" cy="707886"/>
          </a:xfrm>
          <a:prstGeom prst="rect">
            <a:avLst/>
          </a:prstGeom>
          <a:noFill/>
        </p:spPr>
        <p:txBody>
          <a:bodyPr wrap="square" rtlCol="0">
            <a:spAutoFit/>
          </a:bodyPr>
          <a:lstStyle/>
          <a:p>
            <a:pPr>
              <a:defRPr/>
            </a:pPr>
            <a:r>
              <a:rPr lang="en-US" sz="4000" b="1" i="1"/>
              <a:t>Feedback</a:t>
            </a:r>
            <a:endParaRPr lang="de-DE" sz="4000" b="1" i="1"/>
          </a:p>
        </p:txBody>
      </p:sp>
      <p:sp>
        <p:nvSpPr>
          <p:cNvPr id="3" name="Textfeld 2"/>
          <p:cNvSpPr txBox="1"/>
          <p:nvPr/>
        </p:nvSpPr>
        <p:spPr bwMode="auto">
          <a:xfrm>
            <a:off x="1136211" y="2737541"/>
            <a:ext cx="10021458" cy="1938992"/>
          </a:xfrm>
          <a:prstGeom prst="rect">
            <a:avLst/>
          </a:prstGeom>
          <a:noFill/>
          <a:ln w="12700" cap="flat">
            <a:noFill/>
            <a:miter lim="400000"/>
          </a:ln>
        </p:spPr>
        <p:style>
          <a:lnRef idx="0">
            <a:srgbClr val="000000"/>
          </a:lnRef>
          <a:fillRef idx="0">
            <a:srgbClr val="000000"/>
          </a:fillRef>
          <a:effectRef idx="0">
            <a:srgbClr val="000000"/>
          </a:effectRef>
          <a:fontRef idx="none"/>
        </p:style>
        <p:txBody>
          <a:bodyPr wrap="square" rtlCol="0">
            <a:spAutoFit/>
          </a:bodyPr>
          <a:lstStyle/>
          <a:p>
            <a:pPr>
              <a:defRPr/>
            </a:pPr>
            <a:r>
              <a:rPr lang="en-US" sz="2400" i="1">
                <a:latin typeface="Lato Light"/>
              </a:rPr>
              <a:t>You have a date with some friends tonight. Your friends remember that you attended a workshop on research data management today and asks: “Well, how was it”?</a:t>
            </a:r>
            <a:endParaRPr/>
          </a:p>
          <a:p>
            <a:pPr>
              <a:defRPr/>
            </a:pPr>
            <a:endParaRPr lang="en-US" sz="2400" i="1">
              <a:latin typeface="Lato Light"/>
            </a:endParaRPr>
          </a:p>
          <a:p>
            <a:pPr>
              <a:defRPr/>
            </a:pPr>
            <a:r>
              <a:rPr lang="en-US" sz="2400" i="1">
                <a:latin typeface="Lato Light"/>
              </a:rPr>
              <a:t>What do you answer?</a:t>
            </a:r>
            <a:endParaRPr lang="de-DE" sz="2400" i="1">
              <a:latin typeface="Lato Light"/>
            </a:endParaRPr>
          </a:p>
        </p:txBody>
      </p:sp>
      <p:grpSp>
        <p:nvGrpSpPr>
          <p:cNvPr id="24" name="Gruppieren 23"/>
          <p:cNvGrpSpPr/>
          <p:nvPr/>
        </p:nvGrpSpPr>
        <p:grpSpPr bwMode="auto">
          <a:xfrm>
            <a:off x="5516226" y="4864345"/>
            <a:ext cx="1224136" cy="1224136"/>
            <a:chOff x="5829077" y="4318621"/>
            <a:chExt cx="1224136" cy="1224136"/>
          </a:xfrm>
        </p:grpSpPr>
        <p:sp>
          <p:nvSpPr>
            <p:cNvPr id="2" name="Ellipse 1"/>
            <p:cNvSpPr/>
            <p:nvPr/>
          </p:nvSpPr>
          <p:spPr bwMode="auto">
            <a:xfrm>
              <a:off x="5829077" y="4318621"/>
              <a:ext cx="1224136" cy="1224136"/>
            </a:xfrm>
            <a:prstGeom prst="ellipse">
              <a:avLst/>
            </a:prstGeom>
            <a:solidFill>
              <a:srgbClr val="FFFFFF"/>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cxnSp>
          <p:nvCxnSpPr>
            <p:cNvPr id="11" name="Gerader Verbinder 10"/>
            <p:cNvCxnSpPr>
              <a:cxnSpLocks/>
            </p:cNvCxnSpPr>
            <p:nvPr/>
          </p:nvCxnSpPr>
          <p:spPr bwMode="auto">
            <a:xfrm>
              <a:off x="6138129" y="5125737"/>
              <a:ext cx="576064" cy="0"/>
            </a:xfrm>
            <a:prstGeom prst="line">
              <a:avLst/>
            </a:prstGeom>
            <a:noFill/>
            <a:ln w="25400" cap="flat">
              <a:solidFill>
                <a:schemeClr val="tx1"/>
              </a:solidFill>
              <a:prstDash val="solid"/>
              <a:bevel/>
            </a:ln>
          </p:spPr>
          <p:style>
            <a:lnRef idx="0">
              <a:srgbClr val="000000"/>
            </a:lnRef>
            <a:fillRef idx="0">
              <a:srgbClr val="000000"/>
            </a:fillRef>
            <a:effectRef idx="0">
              <a:srgbClr val="000000"/>
            </a:effectRef>
            <a:fontRef idx="none"/>
          </p:style>
        </p:cxnSp>
        <p:sp>
          <p:nvSpPr>
            <p:cNvPr id="13" name="Ellipse 12"/>
            <p:cNvSpPr/>
            <p:nvPr/>
          </p:nvSpPr>
          <p:spPr bwMode="auto">
            <a:xfrm>
              <a:off x="6189117" y="4676533"/>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5" name="Ellipse 14"/>
            <p:cNvSpPr/>
            <p:nvPr/>
          </p:nvSpPr>
          <p:spPr bwMode="auto">
            <a:xfrm>
              <a:off x="6549157" y="4676533"/>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grpSp>
      <p:grpSp>
        <p:nvGrpSpPr>
          <p:cNvPr id="25" name="Gruppieren 24"/>
          <p:cNvGrpSpPr/>
          <p:nvPr/>
        </p:nvGrpSpPr>
        <p:grpSpPr bwMode="auto">
          <a:xfrm>
            <a:off x="2439000" y="4889809"/>
            <a:ext cx="1224136" cy="1224136"/>
            <a:chOff x="7845301" y="4894684"/>
            <a:chExt cx="1224136" cy="1224136"/>
          </a:xfrm>
        </p:grpSpPr>
        <p:sp>
          <p:nvSpPr>
            <p:cNvPr id="16" name="Ellipse 15"/>
            <p:cNvSpPr/>
            <p:nvPr/>
          </p:nvSpPr>
          <p:spPr bwMode="auto">
            <a:xfrm>
              <a:off x="7845301" y="4894684"/>
              <a:ext cx="1224136" cy="1224136"/>
            </a:xfrm>
            <a:prstGeom prst="ellipse">
              <a:avLst/>
            </a:prstGeom>
            <a:solidFill>
              <a:srgbClr val="FFFFFF"/>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7" name="Ellipse 16"/>
            <p:cNvSpPr/>
            <p:nvPr/>
          </p:nvSpPr>
          <p:spPr bwMode="auto">
            <a:xfrm>
              <a:off x="8205341" y="5252596"/>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8" name="Ellipse 17"/>
            <p:cNvSpPr/>
            <p:nvPr/>
          </p:nvSpPr>
          <p:spPr bwMode="auto">
            <a:xfrm>
              <a:off x="8565381" y="5252596"/>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9" name="Mond 18"/>
            <p:cNvSpPr/>
            <p:nvPr/>
          </p:nvSpPr>
          <p:spPr bwMode="auto">
            <a:xfrm rot="16199998">
              <a:off x="8239254" y="5486437"/>
              <a:ext cx="444539" cy="615613"/>
            </a:xfrm>
            <a:prstGeom prst="moon">
              <a:avLst>
                <a:gd name="adj" fmla="val 50000"/>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grpSp>
      <p:grpSp>
        <p:nvGrpSpPr>
          <p:cNvPr id="29" name="Gruppieren 28"/>
          <p:cNvGrpSpPr/>
          <p:nvPr/>
        </p:nvGrpSpPr>
        <p:grpSpPr bwMode="auto">
          <a:xfrm>
            <a:off x="8438698" y="4869312"/>
            <a:ext cx="1224136" cy="1224136"/>
            <a:chOff x="9645501" y="5686772"/>
            <a:chExt cx="1224136" cy="1224136"/>
          </a:xfrm>
        </p:grpSpPr>
        <p:sp>
          <p:nvSpPr>
            <p:cNvPr id="20" name="Ellipse 19"/>
            <p:cNvSpPr/>
            <p:nvPr/>
          </p:nvSpPr>
          <p:spPr bwMode="auto">
            <a:xfrm>
              <a:off x="9645501" y="5686772"/>
              <a:ext cx="1224136" cy="1224136"/>
            </a:xfrm>
            <a:prstGeom prst="ellipse">
              <a:avLst/>
            </a:prstGeom>
            <a:solidFill>
              <a:srgbClr val="FFFFFF"/>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26" name="Ellipse 25"/>
            <p:cNvSpPr/>
            <p:nvPr/>
          </p:nvSpPr>
          <p:spPr bwMode="auto">
            <a:xfrm>
              <a:off x="10005540" y="6044685"/>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27" name="Ellipse 26"/>
            <p:cNvSpPr/>
            <p:nvPr/>
          </p:nvSpPr>
          <p:spPr bwMode="auto">
            <a:xfrm>
              <a:off x="10365581" y="6044685"/>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28" name="Mond 27"/>
            <p:cNvSpPr/>
            <p:nvPr/>
          </p:nvSpPr>
          <p:spPr bwMode="auto">
            <a:xfrm rot="5400000">
              <a:off x="10133382" y="6278192"/>
              <a:ext cx="256685" cy="555680"/>
            </a:xfrm>
            <a:prstGeom prst="moon">
              <a:avLst>
                <a:gd name="adj" fmla="val 50000"/>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p:txBody>
          <a:bodyPr/>
          <a:lstStyle/>
          <a:p>
            <a:pPr>
              <a:defRPr/>
            </a:pPr>
            <a:r>
              <a:rPr lang="en-US" b="1">
                <a:latin typeface="Lato Semibold"/>
                <a:ea typeface="Lato Semibold"/>
                <a:cs typeface="Lato Semibold"/>
              </a:rPr>
              <a:t>Thilo Paul-Stüve</a:t>
            </a:r>
            <a:endParaRPr/>
          </a:p>
          <a:p>
            <a:pPr>
              <a:defRPr/>
            </a:pPr>
            <a:r>
              <a:rPr lang="en-US"/>
              <a:t>Christian-Albrechts-Universität zu Kiel</a:t>
            </a:r>
            <a:br>
              <a:rPr lang="en-US"/>
            </a:br>
            <a:r>
              <a:rPr lang="en-US"/>
              <a:t>Forschungsdatenmanagement</a:t>
            </a:r>
          </a:p>
          <a:p>
            <a:pPr>
              <a:defRPr/>
            </a:pPr>
            <a:r>
              <a:rPr lang="en-US"/>
              <a:t>paul-stueve@rz.uni-kiel.de</a:t>
            </a:r>
            <a:endParaRPr/>
          </a:p>
          <a:p>
            <a:pPr>
              <a:defRPr/>
            </a:pPr>
            <a:endParaRPr lang="en-US"/>
          </a:p>
          <a:p>
            <a:pPr>
              <a:defRPr/>
            </a:pPr>
            <a:endParaRPr lang="en-US"/>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0" name="Abgerundetes Rechteck 9"/>
          <p:cNvSpPr/>
          <p:nvPr/>
        </p:nvSpPr>
        <p:spPr bwMode="auto">
          <a:xfrm>
            <a:off x="428477" y="1150269"/>
            <a:ext cx="11953328" cy="6408712"/>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r>
              <a:rPr lang="en-US" sz="2000"/>
              <a:t>CAU contacts</a:t>
            </a:r>
            <a:endParaRPr sz="2000"/>
          </a:p>
        </p:txBody>
      </p:sp>
      <p:sp>
        <p:nvSpPr>
          <p:cNvPr id="12" name="Textfeld 11"/>
          <p:cNvSpPr txBox="1"/>
          <p:nvPr/>
        </p:nvSpPr>
        <p:spPr bwMode="auto">
          <a:xfrm flipH="1">
            <a:off x="1136211" y="1510308"/>
            <a:ext cx="10237482" cy="1938992"/>
          </a:xfrm>
          <a:prstGeom prst="rect">
            <a:avLst/>
          </a:prstGeom>
          <a:noFill/>
        </p:spPr>
        <p:txBody>
          <a:bodyPr wrap="square" rtlCol="0">
            <a:spAutoFit/>
          </a:bodyPr>
          <a:lstStyle/>
          <a:p>
            <a:pPr>
              <a:defRPr/>
            </a:pPr>
            <a:r>
              <a:rPr lang="en-US" sz="4000" b="1" i="1"/>
              <a:t>CAU contacts</a:t>
            </a:r>
            <a:endParaRPr/>
          </a:p>
          <a:p>
            <a:pPr>
              <a:defRPr/>
            </a:pPr>
            <a:endParaRPr lang="en-US" sz="4000" b="1" i="1"/>
          </a:p>
          <a:p>
            <a:pPr>
              <a:defRPr/>
            </a:pPr>
            <a:r>
              <a:rPr lang="de-DE" sz="4000" b="1" i="1" u="sng">
                <a:hlinkClick r:id="rId4" tooltip="https://www.fdm.uni-kiel.de/de/team"/>
              </a:rPr>
              <a:t>https://www.fdm.uni-kiel.de/de/team</a:t>
            </a:r>
            <a:r>
              <a:rPr lang="de-DE" sz="4000" b="1" i="1"/>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idx="1"/>
          </p:nvPr>
        </p:nvSpPr>
        <p:spPr bwMode="auto"/>
        <p:txBody>
          <a:bodyPr/>
          <a:lstStyle/>
          <a:p>
            <a:pPr>
              <a:defRPr/>
            </a:pPr>
            <a:r>
              <a:rPr lang="en-US" b="1">
                <a:latin typeface="Lato Semibold"/>
                <a:ea typeface="Lato Semibold"/>
                <a:cs typeface="Lato Semibold"/>
              </a:rPr>
              <a:t>Thilo Paul-Stüve</a:t>
            </a:r>
            <a:endParaRPr/>
          </a:p>
          <a:p>
            <a:pPr>
              <a:defRPr/>
            </a:pPr>
            <a:r>
              <a:rPr lang="en-US"/>
              <a:t>Christian-Albrechts-Universität zu Kiel</a:t>
            </a:r>
            <a:br>
              <a:rPr lang="en-US"/>
            </a:br>
            <a:r>
              <a:rPr lang="en-US"/>
              <a:t>Forschungsdatenmanagement</a:t>
            </a:r>
          </a:p>
          <a:p>
            <a:pPr>
              <a:defRPr/>
            </a:pPr>
            <a:r>
              <a:rPr lang="en-US"/>
              <a:t>paul-stueve@rz.uni-kiel.de</a:t>
            </a:r>
            <a:endParaRPr/>
          </a:p>
          <a:p>
            <a:pPr>
              <a:defRPr/>
            </a:pPr>
            <a:endParaRPr lang="en-US"/>
          </a:p>
          <a:p>
            <a:pPr>
              <a:defRPr/>
            </a:pPr>
            <a:endParaRPr lang="en-US"/>
          </a:p>
        </p:txBody>
      </p:sp>
      <p:grpSp>
        <p:nvGrpSpPr>
          <p:cNvPr id="6" name="Group 6"/>
          <p:cNvGrpSpPr/>
          <p:nvPr/>
        </p:nvGrpSpPr>
        <p:grpSpPr bwMode="auto">
          <a:xfrm>
            <a:off x="1960904" y="6087880"/>
            <a:ext cx="7593918" cy="215442"/>
            <a:chOff x="1557104" y="5814766"/>
            <a:chExt cx="7593918" cy="215442"/>
          </a:xfrm>
        </p:grpSpPr>
        <p:sp>
          <p:nvSpPr>
            <p:cNvPr id="7" name="TextBox 3"/>
            <p:cNvSpPr/>
            <p:nvPr/>
          </p:nvSpPr>
          <p:spPr bwMode="auto">
            <a:xfrm>
              <a:off x="2388595" y="5814766"/>
              <a:ext cx="676242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a:solidFill>
                    <a:schemeClr val="bg1"/>
                  </a:solidFill>
                  <a:latin typeface="Lato Light"/>
                  <a:ea typeface="Lato Light"/>
                  <a:cs typeface="Lato Light"/>
                </a:rPr>
                <a:t>This work is licensed under a </a:t>
              </a:r>
              <a:r>
                <a:rPr lang="en-GB" sz="800" u="sng">
                  <a:solidFill>
                    <a:schemeClr val="bg1"/>
                  </a:solidFill>
                  <a:latin typeface="Lato Light"/>
                  <a:ea typeface="Lato Light"/>
                  <a:cs typeface="Lato Light"/>
                  <a:hlinkClick r:id="rId2" tooltip="https://creativecommons.org/licenses/by/4.0/"/>
                </a:rPr>
                <a:t>Creative Commons Attribution 4.0 International License</a:t>
              </a:r>
              <a:r>
                <a:rPr lang="en-GB" sz="800">
                  <a:solidFill>
                    <a:schemeClr val="bg1"/>
                  </a:solidFill>
                  <a:latin typeface="Lato Light"/>
                  <a:ea typeface="Lato Light"/>
                  <a:cs typeface="Lato Light"/>
                </a:rPr>
                <a:t> with exception of the used material from other copyright holders.</a:t>
              </a:r>
              <a:endParaRPr lang="en-GB" sz="800" u="none" strike="noStrike" cap="none" spc="0">
                <a:ln>
                  <a:noFill/>
                </a:ln>
                <a:solidFill>
                  <a:schemeClr val="bg1"/>
                </a:solidFill>
                <a:latin typeface="Lato Light"/>
                <a:ea typeface="Lato Light"/>
                <a:cs typeface="Lato Light"/>
              </a:endParaRPr>
            </a:p>
          </p:txBody>
        </p:sp>
        <p:pic>
          <p:nvPicPr>
            <p:cNvPr id="8" name="Graphic 5"/>
            <p:cNvPicPr>
              <a:picLocks noChangeAspect="1"/>
            </p:cNvPicPr>
            <p:nvPr/>
          </p:nvPicPr>
          <p:blipFill>
            <a:blip r:embed="rId3"/>
            <a:stretch/>
          </p:blipFill>
          <p:spPr bwMode="auto">
            <a:xfrm>
              <a:off x="1557104" y="5852637"/>
              <a:ext cx="762000" cy="139700"/>
            </a:xfrm>
            <a:prstGeom prst="rect">
              <a:avLst/>
            </a:prstGeom>
            <a:effectLst>
              <a:outerShdw blurRad="50800" dist="38100" dir="2700000" algn="tl" rotWithShape="0">
                <a:schemeClr val="tx1">
                  <a:lumMod val="50000"/>
                  <a:lumOff val="50000"/>
                  <a:alpha val="40000"/>
                </a:schemeClr>
              </a:outerShdw>
            </a:effectLst>
          </p:spPr>
        </p:pic>
      </p:grpSp>
      <p:sp>
        <p:nvSpPr>
          <p:cNvPr id="10" name="Abgerundetes Rechteck 9"/>
          <p:cNvSpPr/>
          <p:nvPr/>
        </p:nvSpPr>
        <p:spPr bwMode="auto">
          <a:xfrm>
            <a:off x="428477" y="1150269"/>
            <a:ext cx="11953328" cy="6408712"/>
          </a:xfrm>
          <a:prstGeom prst="roundRect">
            <a:avLst>
              <a:gd name="adj"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Abgerundetes Rechteck 13"/>
          <p:cNvSpPr/>
          <p:nvPr/>
        </p:nvSpPr>
        <p:spPr bwMode="auto">
          <a:xfrm>
            <a:off x="-147587"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Title 2"/>
          <p:cNvSpPr>
            <a:spLocks noGrp="1"/>
          </p:cNvSpPr>
          <p:nvPr>
            <p:ph type="title"/>
          </p:nvPr>
        </p:nvSpPr>
        <p:spPr bwMode="auto">
          <a:xfrm>
            <a:off x="-363611" y="0"/>
            <a:ext cx="2870491" cy="701064"/>
          </a:xfrm>
        </p:spPr>
        <p:txBody>
          <a:bodyPr>
            <a:normAutofit/>
          </a:bodyPr>
          <a:lstStyle/>
          <a:p>
            <a:pPr>
              <a:defRPr/>
            </a:pPr>
            <a:endParaRPr sz="2000"/>
          </a:p>
        </p:txBody>
      </p:sp>
      <p:sp>
        <p:nvSpPr>
          <p:cNvPr id="12" name="Textfeld 11"/>
          <p:cNvSpPr txBox="1"/>
          <p:nvPr/>
        </p:nvSpPr>
        <p:spPr bwMode="auto">
          <a:xfrm flipH="1">
            <a:off x="1136211" y="1790563"/>
            <a:ext cx="3312368" cy="707886"/>
          </a:xfrm>
          <a:prstGeom prst="rect">
            <a:avLst/>
          </a:prstGeom>
          <a:noFill/>
        </p:spPr>
        <p:txBody>
          <a:bodyPr wrap="square" rtlCol="0">
            <a:spAutoFit/>
          </a:bodyPr>
          <a:lstStyle/>
          <a:p>
            <a:pPr>
              <a:defRPr/>
            </a:pPr>
            <a:r>
              <a:rPr lang="en-US" sz="4000" b="1" i="1"/>
              <a:t>Thank you!</a:t>
            </a:r>
            <a:endParaRPr lang="de-DE" sz="4000" b="1" i="1"/>
          </a:p>
        </p:txBody>
      </p:sp>
      <p:grpSp>
        <p:nvGrpSpPr>
          <p:cNvPr id="25" name="Gruppieren 24"/>
          <p:cNvGrpSpPr/>
          <p:nvPr/>
        </p:nvGrpSpPr>
        <p:grpSpPr bwMode="auto">
          <a:xfrm>
            <a:off x="7341245" y="2922490"/>
            <a:ext cx="3313083" cy="3166922"/>
            <a:chOff x="7845301" y="4894684"/>
            <a:chExt cx="1224136" cy="1224136"/>
          </a:xfrm>
        </p:grpSpPr>
        <p:sp>
          <p:nvSpPr>
            <p:cNvPr id="16" name="Ellipse 15"/>
            <p:cNvSpPr/>
            <p:nvPr/>
          </p:nvSpPr>
          <p:spPr bwMode="auto">
            <a:xfrm>
              <a:off x="7845301" y="4894684"/>
              <a:ext cx="1224136" cy="1224136"/>
            </a:xfrm>
            <a:prstGeom prst="ellipse">
              <a:avLst/>
            </a:prstGeom>
            <a:solidFill>
              <a:srgbClr val="FFFFFF"/>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7" name="Ellipse 16"/>
            <p:cNvSpPr/>
            <p:nvPr/>
          </p:nvSpPr>
          <p:spPr bwMode="auto">
            <a:xfrm>
              <a:off x="8205341" y="5252596"/>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8" name="Ellipse 17"/>
            <p:cNvSpPr/>
            <p:nvPr/>
          </p:nvSpPr>
          <p:spPr bwMode="auto">
            <a:xfrm>
              <a:off x="8565381" y="5252596"/>
              <a:ext cx="144016" cy="218151"/>
            </a:xfrm>
            <a:prstGeom prst="ellipse">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sp>
          <p:nvSpPr>
            <p:cNvPr id="19" name="Mond 18"/>
            <p:cNvSpPr/>
            <p:nvPr/>
          </p:nvSpPr>
          <p:spPr bwMode="auto">
            <a:xfrm rot="16199998">
              <a:off x="8239254" y="5486437"/>
              <a:ext cx="444539" cy="615613"/>
            </a:xfrm>
            <a:prstGeom prst="moon">
              <a:avLst>
                <a:gd name="adj" fmla="val 50000"/>
              </a:avLst>
            </a:prstGeom>
            <a:solidFill>
              <a:schemeClr val="tx1"/>
            </a:solidFill>
            <a:ln w="25400" cap="flat">
              <a:solidFill>
                <a:schemeClr val="tx1"/>
              </a:solidFill>
              <a:prstDash val="solid"/>
              <a:bevel/>
            </a:ln>
          </p:spPr>
          <p:style>
            <a:lnRef idx="0">
              <a:srgbClr val="000000"/>
            </a:lnRef>
            <a:fillRef idx="0">
              <a:srgbClr val="000000"/>
            </a:fillRef>
            <a:effectRef idx="0">
              <a:srgbClr val="000000"/>
            </a:effectRef>
            <a:fontRef idx="none"/>
          </p:style>
          <p:txBody>
            <a:bodyPr rtlCol="0" anchor="ctr"/>
            <a:lstStyle/>
            <a:p>
              <a:pPr algn="ctr">
                <a:defRPr/>
              </a:pPr>
              <a:endParaRPr lang="de-DE"/>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7</a:t>
            </a:fld>
            <a:endParaRPr lang="en-GB"/>
          </a:p>
        </p:txBody>
      </p:sp>
      <p:sp>
        <p:nvSpPr>
          <p:cNvPr id="5" name="Title 2"/>
          <p:cNvSpPr>
            <a:spLocks noGrp="1"/>
          </p:cNvSpPr>
          <p:nvPr>
            <p:ph type="title"/>
          </p:nvPr>
        </p:nvSpPr>
        <p:spPr bwMode="auto">
          <a:xfrm>
            <a:off x="315368" y="602997"/>
            <a:ext cx="8702324" cy="835303"/>
          </a:xfrm>
        </p:spPr>
        <p:txBody>
          <a:bodyPr/>
          <a:lstStyle/>
          <a:p>
            <a:pPr>
              <a:defRPr/>
            </a:pPr>
            <a:r>
              <a:rPr lang="en-US"/>
              <a:t>Research Data</a:t>
            </a:r>
            <a:endParaRPr/>
          </a:p>
        </p:txBody>
      </p:sp>
      <p:sp>
        <p:nvSpPr>
          <p:cNvPr id="6" name="Text Placeholder 3"/>
          <p:cNvSpPr>
            <a:spLocks noGrp="1"/>
          </p:cNvSpPr>
          <p:nvPr>
            <p:ph type="body" idx="10"/>
          </p:nvPr>
        </p:nvSpPr>
        <p:spPr bwMode="auto">
          <a:xfrm>
            <a:off x="315367" y="1452233"/>
            <a:ext cx="10629413" cy="4810603"/>
          </a:xfrm>
        </p:spPr>
        <p:txBody>
          <a:bodyPr>
            <a:noAutofit/>
          </a:bodyPr>
          <a:lstStyle/>
          <a:p>
            <a:pPr>
              <a:defRPr/>
            </a:pPr>
            <a:r>
              <a:rPr lang="en-US"/>
              <a:t>‘</a:t>
            </a:r>
            <a:r>
              <a:rPr lang="en-GB"/>
              <a:t>In short data means whatever is necessary to validate or reproduce your research findings, or to gain a richer understanding of them.</a:t>
            </a:r>
            <a:r>
              <a:rPr lang="en-US"/>
              <a:t>’ – </a:t>
            </a:r>
            <a:r>
              <a:rPr lang="en-US" u="sng">
                <a:hlinkClick r:id="rId2" tooltip="https://www.ed.ac.uk/information-services/research-support/research-data-service/research-data-management"/>
              </a:rPr>
              <a:t>University of Edinburgh Research Data Service</a:t>
            </a:r>
            <a:endParaRPr lang="en-US"/>
          </a:p>
          <a:p>
            <a:pPr>
              <a:defRPr/>
            </a:pPr>
            <a:r>
              <a:rPr lang="en-GB"/>
              <a:t>‘Any information you use in your research.‘ – </a:t>
            </a:r>
            <a:r>
              <a:rPr lang="en-GB" u="sng">
                <a:hlinkClick r:id="rId3" tooltip="https://www.repository.cam.ac.uk/handle/1810/243750"/>
              </a:rPr>
              <a:t>University of Camebridge PrePARe Project</a:t>
            </a:r>
            <a:endParaRPr lang="en-GB"/>
          </a:p>
          <a:p>
            <a:pPr>
              <a:defRPr/>
            </a:pPr>
            <a:r>
              <a:rPr lang="en-US"/>
              <a:t>‘</a:t>
            </a:r>
            <a:r>
              <a:rPr lang="en-GB"/>
              <a:t>All researchers work with data and/or datasets, but what you call data will depend on your discipline. As a humanities scholar you might talk about your primary sources or texts. If your research is in a social science, you may think in terms of survey results, interviews and statistics. You will probably have different terms again for the outputs of your experiments and observations if you are a scientist.</a:t>
            </a:r>
            <a:r>
              <a:rPr lang="en-US"/>
              <a:t>’ – </a:t>
            </a:r>
            <a:r>
              <a:rPr lang="en-US" u="sng">
                <a:hlinkClick r:id="rId4" tooltip="https://www.monash.edu/__data/assets/pdf_file/0010/185869/data-management-brochure.pdf"/>
              </a:rPr>
              <a:t>Monash University Library Data Management Brochure</a:t>
            </a:r>
            <a:endParaRPr lang="en-US"/>
          </a:p>
          <a:p>
            <a:pPr>
              <a:defRPr/>
            </a:pPr>
            <a:endParaRPr lang="en-US"/>
          </a:p>
        </p:txBody>
      </p:sp>
      <p:sp>
        <p:nvSpPr>
          <p:cNvPr id="7" name="Abgerundetes Rechteck 6"/>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Title 2"/>
          <p:cNvSpPr txBox="1"/>
          <p:nvPr/>
        </p:nvSpPr>
        <p:spPr bwMode="auto">
          <a:xfrm>
            <a:off x="68436" y="39757"/>
            <a:ext cx="2654468" cy="594682"/>
          </a:xfrm>
          <a:prstGeom prst="rect">
            <a:avLst/>
          </a:prstGeom>
        </p:spPr>
        <p:txBody>
          <a:bodyPr vert="horz" lIns="91440" tIns="45720" rIns="91440" bIns="45720" rtlCol="0" anchor="ctr">
            <a:normAutofit fontScale="900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600"/>
              <a:t>Research data &amp; </a:t>
            </a:r>
            <a:br>
              <a:rPr lang="en-US" sz="1600"/>
            </a:br>
            <a:r>
              <a:rPr lang="en-US" sz="1600"/>
              <a:t>Research data management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2"/>
          </p:nvPr>
        </p:nvSpPr>
        <p:spPr bwMode="auto"/>
        <p:txBody>
          <a:bodyPr/>
          <a:lstStyle/>
          <a:p>
            <a:pPr lvl="0">
              <a:defRPr/>
            </a:pPr>
            <a:fld id="{86CB4B4D-7CA3-9044-876B-883B54F8677D}" type="slidenum">
              <a:rPr lang="en-GB"/>
              <a:t>8</a:t>
            </a:fld>
            <a:endParaRPr lang="en-GB"/>
          </a:p>
        </p:txBody>
      </p:sp>
      <p:sp>
        <p:nvSpPr>
          <p:cNvPr id="5" name="Title 2"/>
          <p:cNvSpPr>
            <a:spLocks noGrp="1"/>
          </p:cNvSpPr>
          <p:nvPr>
            <p:ph type="title"/>
          </p:nvPr>
        </p:nvSpPr>
        <p:spPr bwMode="auto">
          <a:xfrm>
            <a:off x="315557" y="602997"/>
            <a:ext cx="8702324" cy="835303"/>
          </a:xfrm>
        </p:spPr>
        <p:txBody>
          <a:bodyPr/>
          <a:lstStyle/>
          <a:p>
            <a:pPr>
              <a:defRPr/>
            </a:pPr>
            <a:r>
              <a:rPr lang="en-US"/>
              <a:t>Examples for Research Data</a:t>
            </a:r>
            <a:endParaRPr/>
          </a:p>
        </p:txBody>
      </p:sp>
      <p:sp>
        <p:nvSpPr>
          <p:cNvPr id="6" name="Text Placeholder 3"/>
          <p:cNvSpPr>
            <a:spLocks noGrp="1"/>
          </p:cNvSpPr>
          <p:nvPr>
            <p:ph type="body" idx="10"/>
          </p:nvPr>
        </p:nvSpPr>
        <p:spPr bwMode="auto">
          <a:xfrm>
            <a:off x="315556" y="1468174"/>
            <a:ext cx="10629413" cy="4810603"/>
          </a:xfrm>
        </p:spPr>
        <p:txBody>
          <a:bodyPr>
            <a:normAutofit fontScale="85000" lnSpcReduction="20000"/>
          </a:bodyPr>
          <a:lstStyle/>
          <a:p>
            <a:pPr>
              <a:defRPr/>
            </a:pPr>
            <a:r>
              <a:rPr lang="en-US"/>
              <a:t>Audio and video recordings</a:t>
            </a:r>
            <a:endParaRPr/>
          </a:p>
          <a:p>
            <a:pPr>
              <a:defRPr/>
            </a:pPr>
            <a:r>
              <a:rPr lang="en-US"/>
              <a:t>Diaries</a:t>
            </a:r>
            <a:endParaRPr/>
          </a:p>
          <a:p>
            <a:pPr>
              <a:defRPr/>
            </a:pPr>
            <a:r>
              <a:rPr lang="en-US"/>
              <a:t>Geographic information system (GIS) data</a:t>
            </a:r>
            <a:endParaRPr/>
          </a:p>
          <a:p>
            <a:pPr>
              <a:defRPr/>
            </a:pPr>
            <a:r>
              <a:rPr lang="en-US"/>
              <a:t>Laboratory and field notebooks</a:t>
            </a:r>
            <a:endParaRPr/>
          </a:p>
          <a:p>
            <a:pPr>
              <a:defRPr/>
            </a:pPr>
            <a:r>
              <a:rPr lang="en-US"/>
              <a:t>Model, script and research software code</a:t>
            </a:r>
            <a:endParaRPr/>
          </a:p>
          <a:p>
            <a:pPr>
              <a:defRPr/>
            </a:pPr>
            <a:r>
              <a:rPr lang="en-US"/>
              <a:t>Pictures and figures</a:t>
            </a:r>
            <a:endParaRPr/>
          </a:p>
          <a:p>
            <a:pPr>
              <a:defRPr/>
            </a:pPr>
            <a:r>
              <a:rPr lang="en-US"/>
              <a:t>Questionnaires and codebooks</a:t>
            </a:r>
            <a:endParaRPr/>
          </a:p>
          <a:p>
            <a:pPr>
              <a:defRPr/>
            </a:pPr>
            <a:r>
              <a:rPr lang="en-US"/>
              <a:t>Samples and artifacts</a:t>
            </a:r>
            <a:endParaRPr/>
          </a:p>
          <a:p>
            <a:pPr>
              <a:defRPr/>
            </a:pPr>
            <a:r>
              <a:rPr lang="en-US"/>
              <a:t>Sensor data</a:t>
            </a:r>
            <a:endParaRPr/>
          </a:p>
          <a:p>
            <a:pPr>
              <a:defRPr/>
            </a:pPr>
            <a:r>
              <a:rPr lang="en-US"/>
              <a:t>Sequence data</a:t>
            </a:r>
            <a:endParaRPr/>
          </a:p>
          <a:p>
            <a:pPr>
              <a:defRPr/>
            </a:pPr>
            <a:r>
              <a:rPr lang="en-US"/>
              <a:t>Spectra</a:t>
            </a:r>
            <a:endParaRPr/>
          </a:p>
          <a:p>
            <a:pPr>
              <a:defRPr/>
            </a:pPr>
            <a:r>
              <a:rPr lang="en-US"/>
              <a:t>Text and spreadsheet documents</a:t>
            </a:r>
            <a:endParaRPr/>
          </a:p>
          <a:p>
            <a:pPr>
              <a:defRPr/>
            </a:pPr>
            <a:r>
              <a:rPr lang="en-US"/>
              <a:t>Text corpora and annotations</a:t>
            </a:r>
            <a:endParaRPr/>
          </a:p>
          <a:p>
            <a:pPr>
              <a:defRPr/>
            </a:pPr>
            <a:r>
              <a:rPr lang="en-US"/>
              <a:t>Topography data</a:t>
            </a:r>
            <a:endParaRPr/>
          </a:p>
          <a:p>
            <a:pPr>
              <a:defRPr/>
            </a:pPr>
            <a:r>
              <a:rPr lang="en-US"/>
              <a:t>Transcripts</a:t>
            </a:r>
            <a:endParaRPr/>
          </a:p>
        </p:txBody>
      </p:sp>
      <p:pic>
        <p:nvPicPr>
          <p:cNvPr id="7" name="Picture 4"/>
          <p:cNvPicPr>
            <a:picLocks noChangeAspect="1"/>
          </p:cNvPicPr>
          <p:nvPr/>
        </p:nvPicPr>
        <p:blipFill>
          <a:blip r:embed="rId2"/>
          <a:stretch/>
        </p:blipFill>
        <p:spPr bwMode="auto">
          <a:xfrm>
            <a:off x="7208683" y="1331310"/>
            <a:ext cx="1255218" cy="1113118"/>
          </a:xfrm>
          <a:prstGeom prst="rect">
            <a:avLst/>
          </a:prstGeom>
        </p:spPr>
      </p:pic>
      <p:pic>
        <p:nvPicPr>
          <p:cNvPr id="8" name="Picture 5"/>
          <p:cNvPicPr>
            <a:picLocks noChangeAspect="1"/>
          </p:cNvPicPr>
          <p:nvPr/>
        </p:nvPicPr>
        <p:blipFill>
          <a:blip r:embed="rId3"/>
          <a:stretch/>
        </p:blipFill>
        <p:spPr bwMode="auto">
          <a:xfrm>
            <a:off x="8353845" y="961328"/>
            <a:ext cx="1873624" cy="1405218"/>
          </a:xfrm>
          <a:prstGeom prst="rect">
            <a:avLst/>
          </a:prstGeom>
        </p:spPr>
      </p:pic>
      <p:pic>
        <p:nvPicPr>
          <p:cNvPr id="9" name="Picture 6"/>
          <p:cNvPicPr>
            <a:picLocks noChangeAspect="1"/>
          </p:cNvPicPr>
          <p:nvPr/>
        </p:nvPicPr>
        <p:blipFill>
          <a:blip r:embed="rId4"/>
          <a:stretch/>
        </p:blipFill>
        <p:spPr bwMode="auto">
          <a:xfrm>
            <a:off x="9293341" y="3238500"/>
            <a:ext cx="2106944" cy="1474860"/>
          </a:xfrm>
          <a:prstGeom prst="rect">
            <a:avLst/>
          </a:prstGeom>
        </p:spPr>
      </p:pic>
      <p:pic>
        <p:nvPicPr>
          <p:cNvPr id="10" name="Picture 7"/>
          <p:cNvPicPr>
            <a:picLocks noChangeAspect="1"/>
          </p:cNvPicPr>
          <p:nvPr/>
        </p:nvPicPr>
        <p:blipFill>
          <a:blip r:embed="rId5"/>
          <a:stretch/>
        </p:blipFill>
        <p:spPr bwMode="auto">
          <a:xfrm>
            <a:off x="7107159" y="3166853"/>
            <a:ext cx="2235748" cy="2235748"/>
          </a:xfrm>
          <a:prstGeom prst="rect">
            <a:avLst/>
          </a:prstGeom>
        </p:spPr>
      </p:pic>
      <p:pic>
        <p:nvPicPr>
          <p:cNvPr id="11" name="Picture 8"/>
          <p:cNvPicPr>
            <a:picLocks noChangeAspect="1"/>
          </p:cNvPicPr>
          <p:nvPr/>
        </p:nvPicPr>
        <p:blipFill>
          <a:blip r:embed="rId6"/>
          <a:stretch/>
        </p:blipFill>
        <p:spPr bwMode="auto">
          <a:xfrm>
            <a:off x="4337504" y="2799151"/>
            <a:ext cx="2540000" cy="1549400"/>
          </a:xfrm>
          <a:prstGeom prst="rect">
            <a:avLst/>
          </a:prstGeom>
        </p:spPr>
      </p:pic>
      <p:pic>
        <p:nvPicPr>
          <p:cNvPr id="12" name="Picture 9"/>
          <p:cNvPicPr>
            <a:picLocks noChangeAspect="1"/>
          </p:cNvPicPr>
          <p:nvPr/>
        </p:nvPicPr>
        <p:blipFill>
          <a:blip r:embed="rId7"/>
          <a:stretch/>
        </p:blipFill>
        <p:spPr bwMode="auto">
          <a:xfrm>
            <a:off x="8966807" y="2341617"/>
            <a:ext cx="2203823" cy="1145988"/>
          </a:xfrm>
          <a:prstGeom prst="rect">
            <a:avLst/>
          </a:prstGeom>
        </p:spPr>
      </p:pic>
      <p:pic>
        <p:nvPicPr>
          <p:cNvPr id="13" name="Picture 10"/>
          <p:cNvPicPr>
            <a:picLocks noChangeAspect="1"/>
          </p:cNvPicPr>
          <p:nvPr/>
        </p:nvPicPr>
        <p:blipFill>
          <a:blip r:embed="rId8"/>
          <a:stretch/>
        </p:blipFill>
        <p:spPr bwMode="auto">
          <a:xfrm>
            <a:off x="7529663" y="2575927"/>
            <a:ext cx="1990730" cy="1418395"/>
          </a:xfrm>
          <a:prstGeom prst="rect">
            <a:avLst/>
          </a:prstGeom>
        </p:spPr>
      </p:pic>
      <p:pic>
        <p:nvPicPr>
          <p:cNvPr id="14" name="Picture 11"/>
          <p:cNvPicPr>
            <a:picLocks noChangeAspect="1"/>
          </p:cNvPicPr>
          <p:nvPr/>
        </p:nvPicPr>
        <p:blipFill>
          <a:blip r:embed="rId9"/>
          <a:stretch/>
        </p:blipFill>
        <p:spPr bwMode="auto">
          <a:xfrm>
            <a:off x="4496817" y="4348551"/>
            <a:ext cx="2692634" cy="1736040"/>
          </a:xfrm>
          <a:prstGeom prst="rect">
            <a:avLst/>
          </a:prstGeom>
        </p:spPr>
      </p:pic>
      <p:pic>
        <p:nvPicPr>
          <p:cNvPr id="15" name="Picture 12"/>
          <p:cNvPicPr>
            <a:picLocks noChangeAspect="1"/>
          </p:cNvPicPr>
          <p:nvPr/>
        </p:nvPicPr>
        <p:blipFill>
          <a:blip r:embed="rId10"/>
          <a:stretch/>
        </p:blipFill>
        <p:spPr bwMode="auto">
          <a:xfrm>
            <a:off x="5907436" y="871924"/>
            <a:ext cx="1288555" cy="1280425"/>
          </a:xfrm>
          <a:prstGeom prst="rect">
            <a:avLst/>
          </a:prstGeom>
        </p:spPr>
      </p:pic>
      <p:pic>
        <p:nvPicPr>
          <p:cNvPr id="16" name="Picture 15"/>
          <p:cNvPicPr>
            <a:picLocks noChangeAspect="1"/>
          </p:cNvPicPr>
          <p:nvPr/>
        </p:nvPicPr>
        <p:blipFill>
          <a:blip r:embed="rId11"/>
          <a:stretch/>
        </p:blipFill>
        <p:spPr bwMode="auto">
          <a:xfrm>
            <a:off x="5558695" y="2172007"/>
            <a:ext cx="2326279" cy="1575085"/>
          </a:xfrm>
          <a:prstGeom prst="rect">
            <a:avLst/>
          </a:prstGeom>
        </p:spPr>
      </p:pic>
      <p:pic>
        <p:nvPicPr>
          <p:cNvPr id="17" name="Picture 16"/>
          <p:cNvPicPr>
            <a:picLocks noChangeAspect="1"/>
          </p:cNvPicPr>
          <p:nvPr/>
        </p:nvPicPr>
        <p:blipFill>
          <a:blip r:embed="rId12"/>
          <a:stretch/>
        </p:blipFill>
        <p:spPr bwMode="auto">
          <a:xfrm>
            <a:off x="10042365" y="4562875"/>
            <a:ext cx="902415" cy="1492624"/>
          </a:xfrm>
          <a:prstGeom prst="rect">
            <a:avLst/>
          </a:prstGeom>
        </p:spPr>
      </p:pic>
      <p:pic>
        <p:nvPicPr>
          <p:cNvPr id="18" name="Picture 17"/>
          <p:cNvPicPr>
            <a:picLocks noChangeAspect="1"/>
          </p:cNvPicPr>
          <p:nvPr/>
        </p:nvPicPr>
        <p:blipFill>
          <a:blip r:embed="rId13"/>
          <a:stretch/>
        </p:blipFill>
        <p:spPr bwMode="auto">
          <a:xfrm>
            <a:off x="7707814" y="4942820"/>
            <a:ext cx="1982460" cy="1115134"/>
          </a:xfrm>
          <a:prstGeom prst="rect">
            <a:avLst/>
          </a:prstGeom>
        </p:spPr>
      </p:pic>
      <p:sp>
        <p:nvSpPr>
          <p:cNvPr id="19" name="TextBox 19"/>
          <p:cNvSpPr/>
          <p:nvPr/>
        </p:nvSpPr>
        <p:spPr bwMode="auto">
          <a:xfrm>
            <a:off x="5630073" y="5906203"/>
            <a:ext cx="2038377" cy="215442"/>
          </a:xfrm>
          <a:prstGeom prst="rect">
            <a:avLst/>
          </a:prstGeom>
          <a:noFill/>
          <a:ln w="12700" cap="flat">
            <a:noFill/>
            <a:miter lim="400000"/>
          </a:ln>
        </p:spPr>
        <p:style>
          <a:lnRef idx="0">
            <a:srgbClr val="000000"/>
          </a:lnRef>
          <a:fillRef idx="0">
            <a:srgbClr val="000000"/>
          </a:fillRef>
          <a:effectRef idx="0">
            <a:srgbClr val="000000"/>
          </a:effectRef>
          <a:fontRef idx="none"/>
        </p:style>
        <p:txBody>
          <a:bodyPr rot="0" spcFirstLastPara="1" vertOverflow="overflow" horzOverflow="overflow" vert="horz" wrap="none" lIns="45719" tIns="45719" rIns="45719" bIns="45719" numCol="1" spcCol="38100" rtlCol="0" anchor="t">
            <a:spAutoFit/>
          </a:bodyPr>
          <a:lstStyle/>
          <a:p>
            <a:pPr algn="l">
              <a:defRPr/>
            </a:pPr>
            <a:r>
              <a:rPr lang="en-GB" sz="800" u="none" strike="noStrike" cap="none" spc="0">
                <a:ln>
                  <a:noFill/>
                </a:ln>
                <a:solidFill>
                  <a:schemeClr val="bg1"/>
                </a:solidFill>
                <a:latin typeface="Lato Light"/>
                <a:ea typeface="Lato Light"/>
                <a:cs typeface="Lato Light"/>
              </a:rPr>
              <a:t>Most pictures under CC-BY-NC by </a:t>
            </a:r>
            <a:r>
              <a:rPr lang="en-GB" sz="800" u="sng" strike="noStrike" cap="none" spc="0">
                <a:ln>
                  <a:noFill/>
                </a:ln>
                <a:solidFill>
                  <a:schemeClr val="bg1"/>
                </a:solidFill>
                <a:latin typeface="Lato Light"/>
                <a:ea typeface="Lato Light"/>
                <a:cs typeface="Lato Light"/>
                <a:hlinkClick r:id="rId14" tooltip="http://www.pngall.com/"/>
              </a:rPr>
              <a:t>PNG All</a:t>
            </a:r>
            <a:r>
              <a:rPr lang="en-GB" sz="800" u="none" strike="noStrike" cap="none" spc="0">
                <a:ln>
                  <a:noFill/>
                </a:ln>
                <a:solidFill>
                  <a:schemeClr val="bg1"/>
                </a:solidFill>
                <a:latin typeface="Lato Light"/>
                <a:ea typeface="Lato Light"/>
                <a:cs typeface="Lato Light"/>
              </a:rPr>
              <a:t> </a:t>
            </a:r>
            <a:endParaRPr/>
          </a:p>
        </p:txBody>
      </p:sp>
      <p:sp>
        <p:nvSpPr>
          <p:cNvPr id="20" name="Abgerundetes Rechteck 19"/>
          <p:cNvSpPr/>
          <p:nvPr/>
        </p:nvSpPr>
        <p:spPr bwMode="auto">
          <a:xfrm>
            <a:off x="-187344" y="-157912"/>
            <a:ext cx="2870491" cy="752594"/>
          </a:xfrm>
          <a:prstGeom prst="roundRect">
            <a:avLst>
              <a:gd name="adj" fmla="val 16667"/>
            </a:avLst>
          </a:prstGeom>
          <a:solidFill>
            <a:srgbClr val="9B0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Title 2"/>
          <p:cNvSpPr txBox="1"/>
          <p:nvPr/>
        </p:nvSpPr>
        <p:spPr bwMode="auto">
          <a:xfrm>
            <a:off x="68436" y="39757"/>
            <a:ext cx="2654468" cy="594682"/>
          </a:xfrm>
          <a:prstGeom prst="rect">
            <a:avLst/>
          </a:prstGeom>
        </p:spPr>
        <p:txBody>
          <a:bodyPr vert="horz" lIns="91440" tIns="45720" rIns="91440" bIns="45720" rtlCol="0" anchor="ctr">
            <a:normAutofit fontScale="90000"/>
          </a:bodyPr>
          <a:lstStyle>
            <a:lvl1pPr defTabSz="863599">
              <a:defRPr sz="2400" b="1" i="0">
                <a:solidFill>
                  <a:schemeClr val="bg1"/>
                </a:solidFill>
                <a:latin typeface="Lato Heavy"/>
                <a:ea typeface="Lato Heavy"/>
                <a:cs typeface="Lato Heavy"/>
              </a:defRPr>
            </a:lvl1pPr>
            <a:lvl2pPr defTabSz="863599">
              <a:defRPr sz="2400" b="1">
                <a:solidFill>
                  <a:srgbClr val="FFFFFF"/>
                </a:solidFill>
                <a:latin typeface="Tahoma"/>
                <a:ea typeface="Tahoma"/>
                <a:cs typeface="Tahoma"/>
              </a:defRPr>
            </a:lvl2pPr>
            <a:lvl3pPr defTabSz="863599">
              <a:defRPr sz="2400" b="1">
                <a:solidFill>
                  <a:srgbClr val="FFFFFF"/>
                </a:solidFill>
                <a:latin typeface="Tahoma"/>
                <a:ea typeface="Tahoma"/>
                <a:cs typeface="Tahoma"/>
              </a:defRPr>
            </a:lvl3pPr>
            <a:lvl4pPr defTabSz="863599">
              <a:defRPr sz="2400" b="1">
                <a:solidFill>
                  <a:srgbClr val="FFFFFF"/>
                </a:solidFill>
                <a:latin typeface="Tahoma"/>
                <a:ea typeface="Tahoma"/>
                <a:cs typeface="Tahoma"/>
              </a:defRPr>
            </a:lvl4pPr>
            <a:lvl5pPr defTabSz="863599">
              <a:defRPr sz="2400" b="1">
                <a:solidFill>
                  <a:srgbClr val="FFFFFF"/>
                </a:solidFill>
                <a:latin typeface="Tahoma"/>
                <a:ea typeface="Tahoma"/>
                <a:cs typeface="Tahoma"/>
              </a:defRPr>
            </a:lvl5pPr>
            <a:lvl6pPr indent="457200" defTabSz="863599">
              <a:defRPr sz="2400" b="1">
                <a:solidFill>
                  <a:srgbClr val="FFFFFF"/>
                </a:solidFill>
                <a:latin typeface="Tahoma"/>
                <a:ea typeface="Tahoma"/>
                <a:cs typeface="Tahoma"/>
              </a:defRPr>
            </a:lvl6pPr>
            <a:lvl7pPr indent="914400" defTabSz="863599">
              <a:defRPr sz="2400" b="1">
                <a:solidFill>
                  <a:srgbClr val="FFFFFF"/>
                </a:solidFill>
                <a:latin typeface="Tahoma"/>
                <a:ea typeface="Tahoma"/>
                <a:cs typeface="Tahoma"/>
              </a:defRPr>
            </a:lvl7pPr>
            <a:lvl8pPr indent="1371600" defTabSz="863599">
              <a:defRPr sz="2400" b="1">
                <a:solidFill>
                  <a:srgbClr val="FFFFFF"/>
                </a:solidFill>
                <a:latin typeface="Tahoma"/>
                <a:ea typeface="Tahoma"/>
                <a:cs typeface="Tahoma"/>
              </a:defRPr>
            </a:lvl8pPr>
            <a:lvl9pPr indent="1828800" defTabSz="863599">
              <a:defRPr sz="2400" b="1">
                <a:solidFill>
                  <a:srgbClr val="FFFFFF"/>
                </a:solidFill>
                <a:latin typeface="Tahoma"/>
                <a:ea typeface="Tahoma"/>
                <a:cs typeface="Tahoma"/>
              </a:defRPr>
            </a:lvl9pPr>
          </a:lstStyle>
          <a:p>
            <a:pPr algn="l">
              <a:defRPr/>
            </a:pPr>
            <a:r>
              <a:rPr lang="en-US" sz="1600"/>
              <a:t>Research data &amp; </a:t>
            </a:r>
            <a:br>
              <a:rPr lang="en-US" sz="1600"/>
            </a:br>
            <a:r>
              <a:rPr lang="en-US" sz="1600"/>
              <a:t>Research data management</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FFFFFF"/>
        </a:solidFill>
        <a:ln w="25400" cap="flat">
          <a:solidFill>
            <a:srgbClr val="BBE0E3"/>
          </a:solidFill>
          <a:prstDash val="solid"/>
          <a:bevel/>
        </a:ln>
      </a:spPr>
      <a:bodyPr/>
      <a:lstStyle/>
      <a:style>
        <a:lnRef idx="0">
          <a:srgbClr val="000000"/>
        </a:lnRef>
        <a:fillRef idx="0">
          <a:srgbClr val="000000"/>
        </a:fillRef>
        <a:effectRef idx="0">
          <a:srgbClr val="000000"/>
        </a:effectRef>
        <a:fontRef idx="none"/>
      </a:style>
    </a:spDef>
    <a:lnDef>
      <a:spPr bwMode="auto">
        <a:prstGeom prst="rect">
          <a:avLst/>
        </a:prstGeom>
        <a:noFill/>
        <a:ln w="25400" cap="flat">
          <a:solidFill>
            <a:srgbClr val="BBE0E3"/>
          </a:solidFill>
          <a:prstDash val="solid"/>
          <a:bevel/>
        </a:ln>
      </a:spPr>
      <a:bodyPr/>
      <a:lstStyle/>
      <a:style>
        <a:lnRef idx="0">
          <a:srgbClr val="000000"/>
        </a:lnRef>
        <a:fillRef idx="0">
          <a:srgbClr val="000000"/>
        </a:fillRef>
        <a:effectRef idx="0">
          <a:srgbClr val="000000"/>
        </a:effectRef>
        <a:fontRef idx="none"/>
      </a:style>
    </a:lnDef>
    <a:txDef>
      <a:spPr bwMode="auto">
        <a:prstGeom prst="rect">
          <a:avLst/>
        </a:prstGeom>
        <a:noFill/>
        <a:ln w="12700" cap="flat">
          <a:noFill/>
          <a:miter lim="400000"/>
        </a:ln>
      </a:spPr>
      <a:bodyPr/>
      <a:lstStyle/>
      <a:style>
        <a:lnRef idx="0">
          <a:srgbClr val="000000"/>
        </a:lnRef>
        <a:fillRef idx="0">
          <a:srgbClr val="000000"/>
        </a:fillRef>
        <a:effectRef idx="0">
          <a:srgbClr val="000000"/>
        </a:effectRef>
        <a:fontRef idx="none"/>
      </a: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0</TotalTime>
  <Words>4959</Words>
  <Application>Microsoft Office PowerPoint</Application>
  <DocSecurity>0</DocSecurity>
  <PresentationFormat>Benutzerdefiniert</PresentationFormat>
  <Paragraphs>856</Paragraphs>
  <Slides>75</Slides>
  <Notes>5</Notes>
  <HiddenSlides>0</HiddenSlides>
  <MMClips>0</MMClips>
  <ScaleCrop>false</ScaleCrop>
  <HeadingPairs>
    <vt:vector size="6" baseType="variant">
      <vt:variant>
        <vt:lpstr>Verwendete Schriftarten</vt:lpstr>
      </vt:variant>
      <vt:variant>
        <vt:i4>15</vt:i4>
      </vt:variant>
      <vt:variant>
        <vt:lpstr>Design</vt:lpstr>
      </vt:variant>
      <vt:variant>
        <vt:i4>1</vt:i4>
      </vt:variant>
      <vt:variant>
        <vt:lpstr>Folientitel</vt:lpstr>
      </vt:variant>
      <vt:variant>
        <vt:i4>75</vt:i4>
      </vt:variant>
    </vt:vector>
  </HeadingPairs>
  <TitlesOfParts>
    <vt:vector size="91" baseType="lpstr">
      <vt:lpstr>Adobe Devanagari</vt:lpstr>
      <vt:lpstr>Arial</vt:lpstr>
      <vt:lpstr>Avenir Roman</vt:lpstr>
      <vt:lpstr>Calibri</vt:lpstr>
      <vt:lpstr>Calibri Light</vt:lpstr>
      <vt:lpstr>Helvetica</vt:lpstr>
      <vt:lpstr>Helvetica Neue</vt:lpstr>
      <vt:lpstr>JetBrains Mono</vt:lpstr>
      <vt:lpstr>Lato</vt:lpstr>
      <vt:lpstr>Lato Heavy</vt:lpstr>
      <vt:lpstr>Lato Light</vt:lpstr>
      <vt:lpstr>Lato Medium</vt:lpstr>
      <vt:lpstr>Lato Semibold</vt:lpstr>
      <vt:lpstr>LucidaGrande</vt:lpstr>
      <vt:lpstr>Tahoma</vt:lpstr>
      <vt:lpstr>Default</vt:lpstr>
      <vt:lpstr>Introduction to Research Data Management</vt:lpstr>
      <vt:lpstr>Please be nice!</vt:lpstr>
      <vt:lpstr>Today goals</vt:lpstr>
      <vt:lpstr>Agenda</vt:lpstr>
      <vt:lpstr>WarmUp!</vt:lpstr>
      <vt:lpstr>Expectations</vt:lpstr>
      <vt:lpstr>Research data &amp;  Research data management</vt:lpstr>
      <vt:lpstr>Research Data</vt:lpstr>
      <vt:lpstr>Examples for Research Data</vt:lpstr>
      <vt:lpstr>PowerPoint-Präsentation</vt:lpstr>
      <vt:lpstr>Research Data Management</vt:lpstr>
      <vt:lpstr>PowerPoint-Präsentation</vt:lpstr>
      <vt:lpstr>Have a break!</vt:lpstr>
      <vt:lpstr>Research Data Lifecycle</vt:lpstr>
      <vt:lpstr>Individual work:  You´ll have 15 Minutes. Please think about your own PhD project and add keywords to the stations of the research data lifecycle that describe what steps and procedures at each station are relevant to your research data.   https://miro.com/app/board/uXjVO2tWOi4=/ </vt:lpstr>
      <vt:lpstr>Organize your Files</vt:lpstr>
      <vt:lpstr>Examples for Naming Conventions</vt:lpstr>
      <vt:lpstr>Version Control</vt:lpstr>
      <vt:lpstr>Which example are following a good naming convention?</vt:lpstr>
      <vt:lpstr>PowerPoint-Präsentation</vt:lpstr>
      <vt:lpstr>Have a break!</vt:lpstr>
      <vt:lpstr>Data documentation</vt:lpstr>
      <vt:lpstr>A good data documentation should include</vt:lpstr>
      <vt:lpstr>date</vt:lpstr>
      <vt:lpstr>Data about Data</vt:lpstr>
      <vt:lpstr>PowerPoint-Präsentation</vt:lpstr>
      <vt:lpstr>Origin, Location and Meaning of Data</vt:lpstr>
      <vt:lpstr>Origin, Location and Meaning of Data</vt:lpstr>
      <vt:lpstr>Location, Origin and Meaning of Data</vt:lpstr>
      <vt:lpstr>Origin, Location and Meaning of Data</vt:lpstr>
      <vt:lpstr>Origin, Location and Meaning of Data</vt:lpstr>
      <vt:lpstr>Origin, Location and Meaning of Data</vt:lpstr>
      <vt:lpstr>Traceability</vt:lpstr>
      <vt:lpstr>Metadata</vt:lpstr>
      <vt:lpstr>Metadata</vt:lpstr>
      <vt:lpstr>Please post all file formats you work with in the context of your doctoral thesis to the miro-Board.  https://miro.com/app/board/uXjVO2tWOi4=/ </vt:lpstr>
      <vt:lpstr>File Formats</vt:lpstr>
      <vt:lpstr>Where do you store your data?</vt:lpstr>
      <vt:lpstr>Recommendations for your back up</vt:lpstr>
      <vt:lpstr>Back up vs. long-term storage</vt:lpstr>
      <vt:lpstr>FAIR Data Principles</vt:lpstr>
      <vt:lpstr>FAIR Data Principles (cont’d)</vt:lpstr>
      <vt:lpstr>FAIR Data Principles</vt:lpstr>
      <vt:lpstr>Open Access</vt:lpstr>
      <vt:lpstr>How to publish and share your data?</vt:lpstr>
      <vt:lpstr>Supplement to a peer-reviewed article ("enhanced publication"):</vt:lpstr>
      <vt:lpstr>Stand-alone information object in a research data repository:</vt:lpstr>
      <vt:lpstr>Data Journals</vt:lpstr>
      <vt:lpstr>What is a repository?</vt:lpstr>
      <vt:lpstr>How to find a repository?</vt:lpstr>
      <vt:lpstr>How to find a repository?</vt:lpstr>
      <vt:lpstr>PowerPoint-Präsentation</vt:lpstr>
      <vt:lpstr>Licences</vt:lpstr>
      <vt:lpstr>CC-Licenses</vt:lpstr>
      <vt:lpstr>Take care!</vt:lpstr>
      <vt:lpstr>What is a data management plan?</vt:lpstr>
      <vt:lpstr>Components of a DMP</vt:lpstr>
      <vt:lpstr>Sketching out a DMP for your research project</vt:lpstr>
      <vt:lpstr>Research Data Alliance</vt:lpstr>
      <vt:lpstr>Nationale Forschungsdateninfrastruktur (NFDI)</vt:lpstr>
      <vt:lpstr>Deutsche Forschungsgemeinschaft (DFG)</vt:lpstr>
      <vt:lpstr>Horizon 2020 &amp; Horizon Europe</vt:lpstr>
      <vt:lpstr>CAU Guideline on Research Data Management</vt:lpstr>
      <vt:lpstr>CAU Guideline on Research Data Management</vt:lpstr>
      <vt:lpstr>CAU Guideline on Research Data Management (cont’d)</vt:lpstr>
      <vt:lpstr>CAU Guideline on Research Data Management (cont’d)</vt:lpstr>
      <vt:lpstr>CAU Guideline on Research Data Management (cont’d)</vt:lpstr>
      <vt:lpstr>CAU Guideline on Research Data Management (cont’d)</vt:lpstr>
      <vt:lpstr>Practical Take-Away Messages</vt:lpstr>
      <vt:lpstr>Practical Take-Away Messages (cont’d)</vt:lpstr>
      <vt:lpstr>Questions</vt:lpstr>
      <vt:lpstr>Feedback</vt:lpstr>
      <vt:lpstr>Feedback</vt:lpstr>
      <vt:lpstr>CAU contacts</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Forschungsdatenmanagement</dc:title>
  <dc:subject/>
  <dc:creator>Microsoft Office User</dc:creator>
  <cp:keywords/>
  <dc:description/>
  <cp:lastModifiedBy>Britta</cp:lastModifiedBy>
  <cp:revision>221</cp:revision>
  <dcterms:created xsi:type="dcterms:W3CDTF">2020-03-05T17:49:12Z</dcterms:created>
  <dcterms:modified xsi:type="dcterms:W3CDTF">2022-05-11T06:58:41Z</dcterms:modified>
  <cp:category/>
  <dc:identifier/>
  <cp:contentStatus/>
  <dc:language/>
  <cp:version/>
</cp:coreProperties>
</file>